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3" r:id="rId2"/>
    <p:sldMasterId id="2147483669" r:id="rId3"/>
    <p:sldMasterId id="2147483692" r:id="rId4"/>
    <p:sldMasterId id="2147483702" r:id="rId5"/>
    <p:sldMasterId id="2147483715" r:id="rId6"/>
    <p:sldMasterId id="2147483727" r:id="rId7"/>
  </p:sldMasterIdLst>
  <p:notesMasterIdLst>
    <p:notesMasterId r:id="rId60"/>
  </p:notesMasterIdLst>
  <p:handoutMasterIdLst>
    <p:handoutMasterId r:id="rId61"/>
  </p:handoutMasterIdLst>
  <p:sldIdLst>
    <p:sldId id="3290" r:id="rId8"/>
    <p:sldId id="258" r:id="rId9"/>
    <p:sldId id="3291" r:id="rId10"/>
    <p:sldId id="3292" r:id="rId11"/>
    <p:sldId id="3293" r:id="rId12"/>
    <p:sldId id="3296" r:id="rId13"/>
    <p:sldId id="3316" r:id="rId14"/>
    <p:sldId id="3298" r:id="rId15"/>
    <p:sldId id="3295" r:id="rId16"/>
    <p:sldId id="3294" r:id="rId17"/>
    <p:sldId id="3297" r:id="rId18"/>
    <p:sldId id="3299" r:id="rId19"/>
    <p:sldId id="3300" r:id="rId20"/>
    <p:sldId id="3301" r:id="rId21"/>
    <p:sldId id="3302" r:id="rId22"/>
    <p:sldId id="3303" r:id="rId23"/>
    <p:sldId id="3304" r:id="rId24"/>
    <p:sldId id="3305" r:id="rId25"/>
    <p:sldId id="3308" r:id="rId26"/>
    <p:sldId id="3306" r:id="rId27"/>
    <p:sldId id="3310" r:id="rId28"/>
    <p:sldId id="3317" r:id="rId29"/>
    <p:sldId id="3318" r:id="rId30"/>
    <p:sldId id="3319" r:id="rId31"/>
    <p:sldId id="3320" r:id="rId32"/>
    <p:sldId id="3322" r:id="rId33"/>
    <p:sldId id="3343" r:id="rId34"/>
    <p:sldId id="3344" r:id="rId35"/>
    <p:sldId id="3345" r:id="rId36"/>
    <p:sldId id="3346" r:id="rId37"/>
    <p:sldId id="3347" r:id="rId38"/>
    <p:sldId id="3323" r:id="rId39"/>
    <p:sldId id="3324" r:id="rId40"/>
    <p:sldId id="3325" r:id="rId41"/>
    <p:sldId id="3326" r:id="rId42"/>
    <p:sldId id="3327" r:id="rId43"/>
    <p:sldId id="3328" r:id="rId44"/>
    <p:sldId id="3329" r:id="rId45"/>
    <p:sldId id="3330" r:id="rId46"/>
    <p:sldId id="3331" r:id="rId47"/>
    <p:sldId id="3332" r:id="rId48"/>
    <p:sldId id="3333" r:id="rId49"/>
    <p:sldId id="3334" r:id="rId50"/>
    <p:sldId id="3335" r:id="rId51"/>
    <p:sldId id="3336" r:id="rId52"/>
    <p:sldId id="3337" r:id="rId53"/>
    <p:sldId id="3338" r:id="rId54"/>
    <p:sldId id="3339" r:id="rId55"/>
    <p:sldId id="3340" r:id="rId56"/>
    <p:sldId id="3341" r:id="rId57"/>
    <p:sldId id="3342" r:id="rId58"/>
    <p:sldId id="2962"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CF63D6-C75E-E21F-1FBE-5D4581EB8F98}" name="Brandi Jauregui" initials="BJ" userId="S::BJauregu@cde.ca.gov::b5587e7f-3507-460c-8ec9-2bdf3625101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Henderson, Erin" initials="HE" lastIdx="17" clrIdx="6">
    <p:extLst>
      <p:ext uri="{19B8F6BF-5375-455C-9EA6-DF929625EA0E}">
        <p15:presenceInfo xmlns:p15="http://schemas.microsoft.com/office/powerpoint/2012/main" userId="S::EHenderson@ctc.ca.gov::ceeaaf4c-adc4-4729-bbe8-5839e16bf668" providerId="AD"/>
      </p:ext>
    </p:extLst>
  </p:cmAuthor>
  <p:cmAuthor id="1" name="Betty Miura" initials="BM" lastIdx="7" clrIdx="0">
    <p:extLst>
      <p:ext uri="{19B8F6BF-5375-455C-9EA6-DF929625EA0E}">
        <p15:presenceInfo xmlns:p15="http://schemas.microsoft.com/office/powerpoint/2012/main" userId="S-1-5-21-2608872058-1432505909-2668327341-1257" providerId="AD"/>
      </p:ext>
    </p:extLst>
  </p:cmAuthor>
  <p:cmAuthor id="8" name="Harris, Ann" initials="HA" lastIdx="4" clrIdx="7">
    <p:extLst>
      <p:ext uri="{19B8F6BF-5375-455C-9EA6-DF929625EA0E}">
        <p15:presenceInfo xmlns:p15="http://schemas.microsoft.com/office/powerpoint/2012/main" userId="S::asharris@ctc.ca.gov::4b2a52fd-0d6c-4528-a421-a376c4c20969" providerId="AD"/>
      </p:ext>
    </p:extLst>
  </p:cmAuthor>
  <p:cmAuthor id="2" name="Syma Solovitch" initials="SS" lastIdx="2" clrIdx="1">
    <p:extLst>
      <p:ext uri="{19B8F6BF-5375-455C-9EA6-DF929625EA0E}">
        <p15:presenceInfo xmlns:p15="http://schemas.microsoft.com/office/powerpoint/2012/main" userId="S-1-5-21-2608872058-1432505909-2668327341-5111" providerId="AD"/>
      </p:ext>
    </p:extLst>
  </p:cmAuthor>
  <p:cmAuthor id="9" name="cruzin76 allen" initials="ca" lastIdx="3" clrIdx="8">
    <p:extLst>
      <p:ext uri="{19B8F6BF-5375-455C-9EA6-DF929625EA0E}">
        <p15:presenceInfo xmlns:p15="http://schemas.microsoft.com/office/powerpoint/2012/main" userId="9e914aafea5e6a06" providerId="Windows Live"/>
      </p:ext>
    </p:extLst>
  </p:cmAuthor>
  <p:cmAuthor id="3" name="Cindy Kazanis" initials="CK" lastIdx="7" clrIdx="2"/>
  <p:cmAuthor id="10" name="Brandi Jauregui" initials="BJ [3]" lastIdx="12" clrIdx="9">
    <p:extLst>
      <p:ext uri="{19B8F6BF-5375-455C-9EA6-DF929625EA0E}">
        <p15:presenceInfo xmlns:p15="http://schemas.microsoft.com/office/powerpoint/2012/main" userId="S-1-5-21-2608872058-1432505909-2668327341-1264" providerId="AD"/>
      </p:ext>
    </p:extLst>
  </p:cmAuthor>
  <p:cmAuthor id="4" name="Brandi Jauregui" initials="BJ" lastIdx="6" clrIdx="3">
    <p:extLst>
      <p:ext uri="{19B8F6BF-5375-455C-9EA6-DF929625EA0E}">
        <p15:presenceInfo xmlns:p15="http://schemas.microsoft.com/office/powerpoint/2012/main" userId="Brandi Jauregui" providerId="None"/>
      </p:ext>
    </p:extLst>
  </p:cmAuthor>
  <p:cmAuthor id="5" name="Terra Bennett Brown" initials="TBB" lastIdx="5" clrIdx="4">
    <p:extLst>
      <p:ext uri="{19B8F6BF-5375-455C-9EA6-DF929625EA0E}">
        <p15:presenceInfo xmlns:p15="http://schemas.microsoft.com/office/powerpoint/2012/main" userId="S-1-5-21-2608872058-1432505909-2668327341-28240" providerId="AD"/>
      </p:ext>
    </p:extLst>
  </p:cmAuthor>
  <p:cmAuthor id="6" name="Brandi Jauregui" initials="BJ [2]" lastIdx="3" clrIdx="5">
    <p:extLst>
      <p:ext uri="{19B8F6BF-5375-455C-9EA6-DF929625EA0E}">
        <p15:presenceInfo xmlns:p15="http://schemas.microsoft.com/office/powerpoint/2012/main" userId="S::BJauregu@cde.ca.gov::b5587e7f-3507-460c-8ec9-2bdf362510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90389" autoAdjust="0"/>
  </p:normalViewPr>
  <p:slideViewPr>
    <p:cSldViewPr snapToGrid="0">
      <p:cViewPr varScale="1">
        <p:scale>
          <a:sx n="67" d="100"/>
          <a:sy n="67" d="100"/>
        </p:scale>
        <p:origin x="672" y="4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504"/>
    </p:cViewPr>
  </p:sorterViewPr>
  <p:notesViewPr>
    <p:cSldViewPr snapToGrid="0">
      <p:cViewPr varScale="1">
        <p:scale>
          <a:sx n="86" d="100"/>
          <a:sy n="86" d="100"/>
        </p:scale>
        <p:origin x="3786"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handoutMaster" Target="handoutMasters/handout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microsoft.com/office/2018/10/relationships/authors" Targe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C550A6-3E1C-46F9-AD5C-04961C87B1A0}" type="datetimeFigureOut">
              <a:rPr lang="en-US" smtClean="0"/>
              <a:t>9/24/2025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89F72B-D8C8-4172-86DF-681C811FCE1A}" type="slidenum">
              <a:rPr lang="en-US" smtClean="0"/>
              <a:t>‹#›</a:t>
            </a:fld>
            <a:endParaRPr lang="en-US"/>
          </a:p>
        </p:txBody>
      </p:sp>
    </p:spTree>
    <p:extLst>
      <p:ext uri="{BB962C8B-B14F-4D97-AF65-F5344CB8AC3E}">
        <p14:creationId xmlns:p14="http://schemas.microsoft.com/office/powerpoint/2010/main" val="3481019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C671B4-7D30-45C3-9C60-A44CDDC6B02B}"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5E0A4B-16BB-4E6B-9655-016D107B0FF6}" type="slidenum">
              <a:rPr lang="en-US" smtClean="0"/>
              <a:t>‹#›</a:t>
            </a:fld>
            <a:endParaRPr lang="en-US"/>
          </a:p>
        </p:txBody>
      </p:sp>
    </p:spTree>
    <p:extLst>
      <p:ext uri="{BB962C8B-B14F-4D97-AF65-F5344CB8AC3E}">
        <p14:creationId xmlns:p14="http://schemas.microsoft.com/office/powerpoint/2010/main" val="3797539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documentation.calpads.org/Extracts/ODSExtract/#ods-extract"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video will explain how to pull the CALPADS Operational Data Store Extracts for use in the Improvement Data Center’s Data Drilldown tool. My name is Brandi Jauregui and I am an Information Technology Supervisor for the Data Evaluation and Analysis Unit in the Special Education Division of the California Department of Education.</a:t>
            </a:r>
          </a:p>
        </p:txBody>
      </p:sp>
      <p:sp>
        <p:nvSpPr>
          <p:cNvPr id="4" name="Slide Number Placeholder 3"/>
          <p:cNvSpPr>
            <a:spLocks noGrp="1"/>
          </p:cNvSpPr>
          <p:nvPr>
            <p:ph type="sldNum" sz="quarter" idx="10"/>
          </p:nvPr>
        </p:nvSpPr>
        <p:spPr/>
        <p:txBody>
          <a:bodyPr/>
          <a:lstStyle/>
          <a:p>
            <a:fld id="{8A5E0A4B-16BB-4E6B-9655-016D107B0FF6}" type="slidenum">
              <a:rPr lang="en-US" smtClean="0"/>
              <a:t>1</a:t>
            </a:fld>
            <a:endParaRPr lang="en-US"/>
          </a:p>
        </p:txBody>
      </p:sp>
    </p:spTree>
    <p:extLst>
      <p:ext uri="{BB962C8B-B14F-4D97-AF65-F5344CB8AC3E}">
        <p14:creationId xmlns:p14="http://schemas.microsoft.com/office/powerpoint/2010/main" val="3936617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SENR file identifies students enrolled at the LEA for the user-specified period of time and includes both general education and students with disabilities</a:t>
            </a:r>
          </a:p>
        </p:txBody>
      </p:sp>
      <p:sp>
        <p:nvSpPr>
          <p:cNvPr id="4" name="Slide Number Placeholder 3"/>
          <p:cNvSpPr>
            <a:spLocks noGrp="1"/>
          </p:cNvSpPr>
          <p:nvPr>
            <p:ph type="sldNum" sz="quarter" idx="5"/>
          </p:nvPr>
        </p:nvSpPr>
        <p:spPr/>
        <p:txBody>
          <a:bodyPr/>
          <a:lstStyle/>
          <a:p>
            <a:fld id="{8A5E0A4B-16BB-4E6B-9655-016D107B0FF6}" type="slidenum">
              <a:rPr lang="en-US" smtClean="0"/>
              <a:t>10</a:t>
            </a:fld>
            <a:endParaRPr lang="en-US"/>
          </a:p>
        </p:txBody>
      </p:sp>
    </p:spTree>
    <p:extLst>
      <p:ext uri="{BB962C8B-B14F-4D97-AF65-F5344CB8AC3E}">
        <p14:creationId xmlns:p14="http://schemas.microsoft.com/office/powerpoint/2010/main" val="250204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ODS Extracts menu, select the SSID Enrollment ODS download.  If you wish to analyze CURRENT YEAR DATA for projection purposes, you should select the date range tab. In the available schools section, select the applicable schools remembering to exclude all charters since charters receive their own individual Annual Determinations and Annual Performance Reports.  In the Enrollment Start and End Date fields, input the start of the current academic year (7/1) and the end date of the current academic year (6/30). Keep in mind that if you are extracting this mid-year, you will receive all students enrolled to the current date. Then click Request File</a:t>
            </a:r>
          </a:p>
        </p:txBody>
      </p:sp>
      <p:sp>
        <p:nvSpPr>
          <p:cNvPr id="4" name="Slide Number Placeholder 3"/>
          <p:cNvSpPr>
            <a:spLocks noGrp="1"/>
          </p:cNvSpPr>
          <p:nvPr>
            <p:ph type="sldNum" sz="quarter" idx="5"/>
          </p:nvPr>
        </p:nvSpPr>
        <p:spPr/>
        <p:txBody>
          <a:bodyPr/>
          <a:lstStyle/>
          <a:p>
            <a:fld id="{8A5E0A4B-16BB-4E6B-9655-016D107B0FF6}" type="slidenum">
              <a:rPr lang="en-US" smtClean="0"/>
              <a:t>11</a:t>
            </a:fld>
            <a:endParaRPr lang="en-US"/>
          </a:p>
        </p:txBody>
      </p:sp>
    </p:spTree>
    <p:extLst>
      <p:ext uri="{BB962C8B-B14F-4D97-AF65-F5344CB8AC3E}">
        <p14:creationId xmlns:p14="http://schemas.microsoft.com/office/powerpoint/2010/main" val="2724252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wish to analyze PRIOR YEAR DATA, you should select the date range tab. In the available schools section, select the applicable schools remembering to exclude all charters since charters receive their own individual Annual Determinations and Annual Performance Reports.  In the Enrollment Start and End Date fields, input the start of the prior academic year (7/1) and the end date of the prior academic year (6/30). Then click Request File</a:t>
            </a:r>
          </a:p>
        </p:txBody>
      </p:sp>
      <p:sp>
        <p:nvSpPr>
          <p:cNvPr id="4" name="Slide Number Placeholder 3"/>
          <p:cNvSpPr>
            <a:spLocks noGrp="1"/>
          </p:cNvSpPr>
          <p:nvPr>
            <p:ph type="sldNum" sz="quarter" idx="5"/>
          </p:nvPr>
        </p:nvSpPr>
        <p:spPr/>
        <p:txBody>
          <a:bodyPr/>
          <a:lstStyle/>
          <a:p>
            <a:fld id="{8A5E0A4B-16BB-4E6B-9655-016D107B0FF6}" type="slidenum">
              <a:rPr lang="en-US" smtClean="0"/>
              <a:t>12</a:t>
            </a:fld>
            <a:endParaRPr lang="en-US"/>
          </a:p>
        </p:txBody>
      </p:sp>
    </p:spTree>
    <p:extLst>
      <p:ext uri="{BB962C8B-B14F-4D97-AF65-F5344CB8AC3E}">
        <p14:creationId xmlns:p14="http://schemas.microsoft.com/office/powerpoint/2010/main" val="117640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section will explain how to extract the Student Information Enrollment (SINF) Extract from CALPADS for use in the IDC Data Drilldown tool.</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13</a:t>
            </a:fld>
            <a:endParaRPr lang="en-US"/>
          </a:p>
        </p:txBody>
      </p:sp>
    </p:spTree>
    <p:extLst>
      <p:ext uri="{BB962C8B-B14F-4D97-AF65-F5344CB8AC3E}">
        <p14:creationId xmlns:p14="http://schemas.microsoft.com/office/powerpoint/2010/main" val="2412466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SINF file identifies demographic data such as gender, race/ethnicity, and birthdates for students enrolled at the LEA for the user-specified period of time and includes data for both general education students and students with disabilities.</a:t>
            </a:r>
          </a:p>
        </p:txBody>
      </p:sp>
      <p:sp>
        <p:nvSpPr>
          <p:cNvPr id="4" name="Slide Number Placeholder 3"/>
          <p:cNvSpPr>
            <a:spLocks noGrp="1"/>
          </p:cNvSpPr>
          <p:nvPr>
            <p:ph type="sldNum" sz="quarter" idx="5"/>
          </p:nvPr>
        </p:nvSpPr>
        <p:spPr/>
        <p:txBody>
          <a:bodyPr/>
          <a:lstStyle/>
          <a:p>
            <a:fld id="{8A5E0A4B-16BB-4E6B-9655-016D107B0FF6}" type="slidenum">
              <a:rPr lang="en-US" smtClean="0"/>
              <a:t>14</a:t>
            </a:fld>
            <a:endParaRPr lang="en-US"/>
          </a:p>
        </p:txBody>
      </p:sp>
    </p:spTree>
    <p:extLst>
      <p:ext uri="{BB962C8B-B14F-4D97-AF65-F5344CB8AC3E}">
        <p14:creationId xmlns:p14="http://schemas.microsoft.com/office/powerpoint/2010/main" val="2827551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ODS Extracts menu, select the Student Information (SINF) ODS download.  If you wish to analyze CURRENT YEAR DATA for projection purposes, you should select the date range tab. In the available schools section, select the applicable schools remembering to exclude all charters since charters receive their own individual Annual Determinations and Annual Performance Reports.  In the Enrollment Start and End Date fields, input the start of the current academic year (7/1) and the end date of the current academic year (6/30). Keep in mind that if you are extracting this mid-year, you will receive all students enrolled to the current date. Then click Request File</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15</a:t>
            </a:fld>
            <a:endParaRPr lang="en-US"/>
          </a:p>
        </p:txBody>
      </p:sp>
    </p:spTree>
    <p:extLst>
      <p:ext uri="{BB962C8B-B14F-4D97-AF65-F5344CB8AC3E}">
        <p14:creationId xmlns:p14="http://schemas.microsoft.com/office/powerpoint/2010/main" val="138744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wish to analyze PRIOR YEAR DATA, you should select the date range tab. In the available schools section, select the applicable schools remembering to exclude all charters since charters receive their own individual Annual Determinations and Annual Performance Reports.  In the Enrollment Start and End Date fields, input the start of the prior academic year (7/1) and the end date of the prior academic year (6/30). Then click Request File</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16</a:t>
            </a:fld>
            <a:endParaRPr lang="en-US"/>
          </a:p>
        </p:txBody>
      </p:sp>
    </p:spTree>
    <p:extLst>
      <p:ext uri="{BB962C8B-B14F-4D97-AF65-F5344CB8AC3E}">
        <p14:creationId xmlns:p14="http://schemas.microsoft.com/office/powerpoint/2010/main" val="780027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section will explain how to extract the Students with Disabilities Status (SWDS) Extract from CALPADS for use in the IDC Data Drilldown tool.</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17</a:t>
            </a:fld>
            <a:endParaRPr lang="en-US"/>
          </a:p>
        </p:txBody>
      </p:sp>
    </p:spTree>
    <p:extLst>
      <p:ext uri="{BB962C8B-B14F-4D97-AF65-F5344CB8AC3E}">
        <p14:creationId xmlns:p14="http://schemas.microsoft.com/office/powerpoint/2010/main" val="1330061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SWDS file identifies the Special Education Status and Non-participation Reason (if applicable) for students enrolled at the LEA for the user-specified period of time. This file includes only students who were actively participating in special education, were evaluated for special education but did not participate for various reasons, or were eligible and participating in special education but have exited the program for various reasons</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18</a:t>
            </a:fld>
            <a:endParaRPr lang="en-US"/>
          </a:p>
        </p:txBody>
      </p:sp>
    </p:spTree>
    <p:extLst>
      <p:ext uri="{BB962C8B-B14F-4D97-AF65-F5344CB8AC3E}">
        <p14:creationId xmlns:p14="http://schemas.microsoft.com/office/powerpoint/2010/main" val="3382192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couple of things to take into consideration when extracting the SWDS file.  LEAs have the ability to extract two separate files:  One for students with overlapping enrollment records at the LEA and another for students with no overlapping enrollments.  For example, some preschool students who are not enrolled in a preschool program but are evaluated for special education services and found ineligible or found eligible and the parent declined services. In these cases, the students will have a SWDS record but may NOT have overlapping enrollments.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two sets of data must be extracted separately because students who have SWDS records with overlapping enrollments can be extracted using enrollment start and end dates while students who do not participate in special education are NOT REQUIRED to have enrollments and have SWDS records with no overlapping enrollments; therefore, the data must be extracted using the SWDS Effective Date.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For purposes of the Data Drilldown you should only download a file with Students who have SWDS records with overlapping enrollments because most reports are intended for students participating in special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19</a:t>
            </a:fld>
            <a:endParaRPr lang="en-US"/>
          </a:p>
        </p:txBody>
      </p:sp>
    </p:spTree>
    <p:extLst>
      <p:ext uri="{BB962C8B-B14F-4D97-AF65-F5344CB8AC3E}">
        <p14:creationId xmlns:p14="http://schemas.microsoft.com/office/powerpoint/2010/main" val="4200631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any questions about this content please send an email to speddatasupport@cde.ca.gov.</a:t>
            </a:r>
          </a:p>
        </p:txBody>
      </p:sp>
      <p:sp>
        <p:nvSpPr>
          <p:cNvPr id="4" name="Slide Number Placeholder 3"/>
          <p:cNvSpPr>
            <a:spLocks noGrp="1"/>
          </p:cNvSpPr>
          <p:nvPr>
            <p:ph type="sldNum" sz="quarter" idx="5"/>
          </p:nvPr>
        </p:nvSpPr>
        <p:spPr/>
        <p:txBody>
          <a:bodyPr/>
          <a:lstStyle/>
          <a:p>
            <a:fld id="{8A5E0A4B-16BB-4E6B-9655-016D107B0FF6}" type="slidenum">
              <a:rPr lang="en-US" smtClean="0"/>
              <a:t>2</a:t>
            </a:fld>
            <a:endParaRPr lang="en-US"/>
          </a:p>
        </p:txBody>
      </p:sp>
    </p:spTree>
    <p:extLst>
      <p:ext uri="{BB962C8B-B14F-4D97-AF65-F5344CB8AC3E}">
        <p14:creationId xmlns:p14="http://schemas.microsoft.com/office/powerpoint/2010/main" val="2370319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ODS Extracts menu, select the Students with Disabilities Status (SWDS) ODS download.  If you wish to analyze CURRENT YEAR DATA for projection purposes, you should select the date range tab. In the available schools section, select the applicable schools remembering to exclude all charters since charters receive their own individual Annual Determinations and Annual Performance Reports.  In the Enrollment Start and End Date fields, input the start of the current academic year (7/1) and the end date of the current academic year (6/30). Keep in mind that if you are extracting this mid-year, you will receive all students enrolled to the current date. Remember that this will only give you students with a SWDS record with an overlapping enrollment. Then click Request File. </a:t>
            </a:r>
          </a:p>
        </p:txBody>
      </p:sp>
      <p:sp>
        <p:nvSpPr>
          <p:cNvPr id="4" name="Slide Number Placeholder 3"/>
          <p:cNvSpPr>
            <a:spLocks noGrp="1"/>
          </p:cNvSpPr>
          <p:nvPr>
            <p:ph type="sldNum" sz="quarter" idx="5"/>
          </p:nvPr>
        </p:nvSpPr>
        <p:spPr/>
        <p:txBody>
          <a:bodyPr/>
          <a:lstStyle/>
          <a:p>
            <a:fld id="{8A5E0A4B-16BB-4E6B-9655-016D107B0FF6}" type="slidenum">
              <a:rPr lang="en-US" smtClean="0"/>
              <a:t>20</a:t>
            </a:fld>
            <a:endParaRPr lang="en-US"/>
          </a:p>
        </p:txBody>
      </p:sp>
    </p:spTree>
    <p:extLst>
      <p:ext uri="{BB962C8B-B14F-4D97-AF65-F5344CB8AC3E}">
        <p14:creationId xmlns:p14="http://schemas.microsoft.com/office/powerpoint/2010/main" val="2347968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wish to analyze PRIOR YEAR DATA, you should select the date range tab. In the available schools section, select the applicable schools remembering to exclude all charters since charters receive their own individual Annual Determinations and Annual Performance Reports.  In the Enrollment Start and End Date fields, input the start of the current academic year (7/1) and the end date of the current academic year (6/30). Remember that this will only give you students with a SWDS record with an overlapping enrollment. Then click Request File. </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21</a:t>
            </a:fld>
            <a:endParaRPr lang="en-US"/>
          </a:p>
        </p:txBody>
      </p:sp>
    </p:spTree>
    <p:extLst>
      <p:ext uri="{BB962C8B-B14F-4D97-AF65-F5344CB8AC3E}">
        <p14:creationId xmlns:p14="http://schemas.microsoft.com/office/powerpoint/2010/main" val="3374876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section will explain how to extract the Special Education Meetings (MEET) Extract from CALPADS for use in the IDC Data Drilldown tool.</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22</a:t>
            </a:fld>
            <a:endParaRPr lang="en-US"/>
          </a:p>
        </p:txBody>
      </p:sp>
    </p:spTree>
    <p:extLst>
      <p:ext uri="{BB962C8B-B14F-4D97-AF65-F5344CB8AC3E}">
        <p14:creationId xmlns:p14="http://schemas.microsoft.com/office/powerpoint/2010/main" val="2259308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MEET file captures information on statutory meetings required for IDEA compliance including:</a:t>
            </a:r>
          </a:p>
          <a:p>
            <a:pPr lvl="1"/>
            <a:r>
              <a:rPr lang="en-US" dirty="0"/>
              <a:t>Part C and Part B Initial Evaluations</a:t>
            </a:r>
          </a:p>
          <a:p>
            <a:pPr lvl="1"/>
            <a:r>
              <a:rPr lang="en-US" dirty="0"/>
              <a:t>Annual Plan Reviews</a:t>
            </a:r>
          </a:p>
          <a:p>
            <a:pPr lvl="1"/>
            <a:r>
              <a:rPr lang="en-US" dirty="0"/>
              <a:t>Triennial Eligibility Reevaluations</a:t>
            </a:r>
          </a:p>
          <a:p>
            <a:r>
              <a:rPr lang="en-US" dirty="0"/>
              <a:t>The MEET file is also used to collect information on statutory meetings that are pending and may be delayed for various reasons.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extract includes students who:</a:t>
            </a:r>
          </a:p>
          <a:p>
            <a:pPr lvl="1"/>
            <a:r>
              <a:rPr lang="en-US" dirty="0"/>
              <a:t>Had enrollments at the LEA within the specified date range; and</a:t>
            </a:r>
          </a:p>
          <a:p>
            <a:pPr lvl="1"/>
            <a:r>
              <a:rPr lang="en-US" dirty="0"/>
              <a:t>Who had a statutorily-required meeting take placed; or</a:t>
            </a:r>
          </a:p>
          <a:p>
            <a:pPr lvl="1"/>
            <a:r>
              <a:rPr lang="en-US" dirty="0"/>
              <a:t>Had a statutorily-required meeting that was/is pending</a:t>
            </a:r>
          </a:p>
        </p:txBody>
      </p:sp>
      <p:sp>
        <p:nvSpPr>
          <p:cNvPr id="4" name="Slide Number Placeholder 3"/>
          <p:cNvSpPr>
            <a:spLocks noGrp="1"/>
          </p:cNvSpPr>
          <p:nvPr>
            <p:ph type="sldNum" sz="quarter" idx="5"/>
          </p:nvPr>
        </p:nvSpPr>
        <p:spPr/>
        <p:txBody>
          <a:bodyPr/>
          <a:lstStyle/>
          <a:p>
            <a:fld id="{8A5E0A4B-16BB-4E6B-9655-016D107B0FF6}" type="slidenum">
              <a:rPr lang="en-US" smtClean="0"/>
              <a:t>23</a:t>
            </a:fld>
            <a:endParaRPr lang="en-US"/>
          </a:p>
        </p:txBody>
      </p:sp>
    </p:spTree>
    <p:extLst>
      <p:ext uri="{BB962C8B-B14F-4D97-AF65-F5344CB8AC3E}">
        <p14:creationId xmlns:p14="http://schemas.microsoft.com/office/powerpoint/2010/main" val="3577797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note that Students will only show up in this extract if the LEA had an enrollment for the student. Unlike other special education files, the MEET file does NOT require that the student be enrolled at the LEA on the date of the meeting, so any meetings reported by the LEA without an overlapping enrollment </a:t>
            </a:r>
            <a:r>
              <a:rPr lang="en-US" b="1" dirty="0"/>
              <a:t>will not </a:t>
            </a:r>
            <a:r>
              <a:rPr lang="en-US" dirty="0"/>
              <a:t>appear in this extract.</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24</a:t>
            </a:fld>
            <a:endParaRPr lang="en-US"/>
          </a:p>
        </p:txBody>
      </p:sp>
    </p:spTree>
    <p:extLst>
      <p:ext uri="{BB962C8B-B14F-4D97-AF65-F5344CB8AC3E}">
        <p14:creationId xmlns:p14="http://schemas.microsoft.com/office/powerpoint/2010/main" val="1217179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ODS Extracts menu, select the Special Education Meetings (MEET) ODS download.  If you wish to analyze CURRENT YEAR DATA for projection purposes, you should select the date range tab. In the available schools section, select the applicable schools remembering to exclude all charters since charters receive their own individual Annual Determinations and Annual Performance Reports.  In the Enrollment Start and End Date fields, input the start of the current academic year (7/1) and the end date of the current academic year (6/30). Keep in mind that if you are extracting this mid-year, you will receive all students enrolled to the current date. Select “All” in Record history (this will give you a history of all meetings for students, even if they were reported by other LEAs) and “All” for Special education status. Remember that this will only give you students with a MEET record with an overlapping enrollment at your LEA. Then click Request File. </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25</a:t>
            </a:fld>
            <a:endParaRPr lang="en-US"/>
          </a:p>
        </p:txBody>
      </p:sp>
    </p:spTree>
    <p:extLst>
      <p:ext uri="{BB962C8B-B14F-4D97-AF65-F5344CB8AC3E}">
        <p14:creationId xmlns:p14="http://schemas.microsoft.com/office/powerpoint/2010/main" val="3898604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wish to analyze PRIOR YEAR DATA, you should select the date range tab. In the available schools section, select the applicable schools remembering to exclude all charters since charters receive their own individual Annual Determinations and Annual Performance Reports.  In the Enrollment Start and End Date fields, input the start of the prior academic year (7/1) and the end date of the prior academic year (6/30). Select “All” in Record history (this will give you a history of all meetings for students, even if they were reported by other LEAs) and “All” for Special education status. Remember that this will only give you students with a MEET record with an overlapping enrollment at your LEA. Then click Request File. </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26</a:t>
            </a:fld>
            <a:endParaRPr lang="en-US"/>
          </a:p>
        </p:txBody>
      </p:sp>
    </p:spTree>
    <p:extLst>
      <p:ext uri="{BB962C8B-B14F-4D97-AF65-F5344CB8AC3E}">
        <p14:creationId xmlns:p14="http://schemas.microsoft.com/office/powerpoint/2010/main" val="2506236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section will explain how to extract the Special Education Plan (PLAN) Extract from CALPADS for use in the IDC Data Drilldown tool.</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27</a:t>
            </a:fld>
            <a:endParaRPr lang="en-US"/>
          </a:p>
        </p:txBody>
      </p:sp>
    </p:spTree>
    <p:extLst>
      <p:ext uri="{BB962C8B-B14F-4D97-AF65-F5344CB8AC3E}">
        <p14:creationId xmlns:p14="http://schemas.microsoft.com/office/powerpoint/2010/main" val="1652167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 file Captures all special education plan data for students enrolled in the user-specified time period. Special education plans include:</a:t>
            </a:r>
          </a:p>
          <a:p>
            <a:pPr lvl="1"/>
            <a:r>
              <a:rPr lang="en-US" dirty="0"/>
              <a:t>Individualized Education Program (IEP)</a:t>
            </a:r>
          </a:p>
          <a:p>
            <a:pPr lvl="1"/>
            <a:r>
              <a:rPr lang="en-US" dirty="0"/>
              <a:t>Individualized Service Plan (ISP)</a:t>
            </a:r>
          </a:p>
          <a:p>
            <a:pPr lvl="1"/>
            <a:r>
              <a:rPr lang="en-US" dirty="0"/>
              <a:t>Individualized Family Service Plan (IFSP)</a:t>
            </a:r>
          </a:p>
          <a:p>
            <a:pPr lvl="0"/>
            <a:r>
              <a:rPr lang="en-US" dirty="0"/>
              <a:t>The extract will only include students with disabilities who at one point were eligible and participating in special education and had a PLAN record</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28</a:t>
            </a:fld>
            <a:endParaRPr lang="en-US"/>
          </a:p>
        </p:txBody>
      </p:sp>
    </p:spTree>
    <p:extLst>
      <p:ext uri="{BB962C8B-B14F-4D97-AF65-F5344CB8AC3E}">
        <p14:creationId xmlns:p14="http://schemas.microsoft.com/office/powerpoint/2010/main" val="2886769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note that Students will only show up in this extract if the LEA had an enrollment for the student during the user-specified period of time. There is an option in the filter selection criteria to include the students’ entire plan history (including plans from other LEAs), however for purposes of the Drilldown tool, make the selection for only the most recent plan for each student.</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29</a:t>
            </a:fld>
            <a:endParaRPr lang="en-US"/>
          </a:p>
        </p:txBody>
      </p:sp>
    </p:spTree>
    <p:extLst>
      <p:ext uri="{BB962C8B-B14F-4D97-AF65-F5344CB8AC3E}">
        <p14:creationId xmlns:p14="http://schemas.microsoft.com/office/powerpoint/2010/main" val="1307285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video is to explain each of the CALPADS file types and outline the key data in each file with specific instructions and considerations on how to filter each extract for the IDC Data Drilldown tool.</a:t>
            </a:r>
          </a:p>
        </p:txBody>
      </p:sp>
      <p:sp>
        <p:nvSpPr>
          <p:cNvPr id="4" name="Slide Number Placeholder 3"/>
          <p:cNvSpPr>
            <a:spLocks noGrp="1"/>
          </p:cNvSpPr>
          <p:nvPr>
            <p:ph type="sldNum" sz="quarter" idx="5"/>
          </p:nvPr>
        </p:nvSpPr>
        <p:spPr/>
        <p:txBody>
          <a:bodyPr/>
          <a:lstStyle/>
          <a:p>
            <a:fld id="{8A5E0A4B-16BB-4E6B-9655-016D107B0FF6}" type="slidenum">
              <a:rPr lang="en-US" smtClean="0"/>
              <a:t>3</a:t>
            </a:fld>
            <a:endParaRPr lang="en-US"/>
          </a:p>
        </p:txBody>
      </p:sp>
    </p:spTree>
    <p:extLst>
      <p:ext uri="{BB962C8B-B14F-4D97-AF65-F5344CB8AC3E}">
        <p14:creationId xmlns:p14="http://schemas.microsoft.com/office/powerpoint/2010/main" val="1902052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ODS Extracts menu, select the Special Education Plan (PLAN) ODS download.  If you wish to analyze CURRENT YEAR DATA for projection purposes, you should select the date range tab. In the available schools section, select the applicable schools remembering to exclude all charters since charters receive their own individual Annual Determinations and Annual Performance Reports.  In the Enrollment Start and End Date fields, input the start of the current academic year (7/1) and the end date of the current academic year (6/30). Keep in mind that if you are extracting this mid-year, you will receive all students enrolled to the current date. Select “Most Recent Only” in Record history and “All” for Special education status. Then click Request File. </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30</a:t>
            </a:fld>
            <a:endParaRPr lang="en-US"/>
          </a:p>
        </p:txBody>
      </p:sp>
    </p:spTree>
    <p:extLst>
      <p:ext uri="{BB962C8B-B14F-4D97-AF65-F5344CB8AC3E}">
        <p14:creationId xmlns:p14="http://schemas.microsoft.com/office/powerpoint/2010/main" val="3595702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wish to analyze PRIOR YEAR DATA, you should select the date range tab. In the available schools section, select the applicable schools remembering to exclude all charters since charters receive their own individual Annual Determinations and Annual Performance Reports.  In the Enrollment Start and End Date fields, input the start of the prior academic year (7/1) and the end date of the prior academic year (6/30). Select “Most Recent Only” in Record history and “All” for Special education status. Then click Request File. </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31</a:t>
            </a:fld>
            <a:endParaRPr lang="en-US"/>
          </a:p>
        </p:txBody>
      </p:sp>
    </p:spTree>
    <p:extLst>
      <p:ext uri="{BB962C8B-B14F-4D97-AF65-F5344CB8AC3E}">
        <p14:creationId xmlns:p14="http://schemas.microsoft.com/office/powerpoint/2010/main" val="394001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section will explain how to extract the Student Program (SPRG) Extract from CALPADS for use in the IDC Data Drilldown tool.</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32</a:t>
            </a:fld>
            <a:endParaRPr lang="en-US"/>
          </a:p>
        </p:txBody>
      </p:sp>
    </p:spTree>
    <p:extLst>
      <p:ext uri="{BB962C8B-B14F-4D97-AF65-F5344CB8AC3E}">
        <p14:creationId xmlns:p14="http://schemas.microsoft.com/office/powerpoint/2010/main" val="2371250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SPRG file captures student eligibility and participation in specific education programs. For a comprehensive list of Education Programs that are captured in CALPADS, see the CALPADS Code Set document and reference the Code Set named “Education Program Code”. The document can be found on the CALPADS System Documentation page at: https://www.cde.ca.gov/ds/sp/cl/systemdocs.asp.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file contains program data for students with disabilities and general education students</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33</a:t>
            </a:fld>
            <a:endParaRPr lang="en-US"/>
          </a:p>
        </p:txBody>
      </p:sp>
    </p:spTree>
    <p:extLst>
      <p:ext uri="{BB962C8B-B14F-4D97-AF65-F5344CB8AC3E}">
        <p14:creationId xmlns:p14="http://schemas.microsoft.com/office/powerpoint/2010/main" val="11901682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note that Students will only show up in this extract if the LEA had an enrollment for the student within the specified time period.  It’s also important to understand that this extract will provide ALL program records for enrolled students, even if the student is no longer eligible or participating in the program. </a:t>
            </a:r>
            <a:r>
              <a:rPr lang="en-US" b="1" dirty="0"/>
              <a:t>To capture CURRENT or PRIOR YEAR program participation you will need to filter the extract results by the program start and end dates AFTER you have downloaded the results</a:t>
            </a:r>
            <a:endParaRPr lang="en-US" dirty="0"/>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34</a:t>
            </a:fld>
            <a:endParaRPr lang="en-US"/>
          </a:p>
        </p:txBody>
      </p:sp>
    </p:spTree>
    <p:extLst>
      <p:ext uri="{BB962C8B-B14F-4D97-AF65-F5344CB8AC3E}">
        <p14:creationId xmlns:p14="http://schemas.microsoft.com/office/powerpoint/2010/main" val="36979091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ODS Extracts menu, select the Student Program (SPRG) ODS download.  If you wish to analyze CURRENT YEAR DATA for projection purposes, you should select the date range tab. In the available schools section, select the applicable schools remembering to exclude all charters since charters receive their own individual Annual Determinations and Annual Performance Reports.  In the Enrollment Start and End Date fields, input the start of the current academic year (7/1) and the end date of the current academic year (6/30). Keep in mind that if you are extracting this mid-year, you will receive all students enrolled to the current date. Select “All” in Education Programs. Then click Request File. </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35</a:t>
            </a:fld>
            <a:endParaRPr lang="en-US"/>
          </a:p>
        </p:txBody>
      </p:sp>
    </p:spTree>
    <p:extLst>
      <p:ext uri="{BB962C8B-B14F-4D97-AF65-F5344CB8AC3E}">
        <p14:creationId xmlns:p14="http://schemas.microsoft.com/office/powerpoint/2010/main" val="7632669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wish to analyze PRIOR YEAR DATA, you should select the date range tab. In the available schools section, select the applicable schools remembering to exclude all charters since charters receive their own individual Annual Determinations and Annual Performance Reports.  In the Enrollment Start and End Date fields, input the start of the prior academic year (7/1) and the end date of the prior academic year (6/30). Select “All” in Education Programs. Then click Request File. </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36</a:t>
            </a:fld>
            <a:endParaRPr lang="en-US"/>
          </a:p>
        </p:txBody>
      </p:sp>
    </p:spTree>
    <p:extLst>
      <p:ext uri="{BB962C8B-B14F-4D97-AF65-F5344CB8AC3E}">
        <p14:creationId xmlns:p14="http://schemas.microsoft.com/office/powerpoint/2010/main" val="988901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section will explain how to extract the Student English Language Acquisition (SELA) Extract from CALPADS for use in the IDC Data Drilldown tool.</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37</a:t>
            </a:fld>
            <a:endParaRPr lang="en-US"/>
          </a:p>
        </p:txBody>
      </p:sp>
    </p:spTree>
    <p:extLst>
      <p:ext uri="{BB962C8B-B14F-4D97-AF65-F5344CB8AC3E}">
        <p14:creationId xmlns:p14="http://schemas.microsoft.com/office/powerpoint/2010/main" val="2567343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SELA file captures a student’s English language acquisition status for students enrolled during the specified time period, for example, the date the student was identified as an English learner, or the date the student was reclassified fluent English proficient.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file contains students with disabilities and general education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38</a:t>
            </a:fld>
            <a:endParaRPr lang="en-US"/>
          </a:p>
        </p:txBody>
      </p:sp>
    </p:spTree>
    <p:extLst>
      <p:ext uri="{BB962C8B-B14F-4D97-AF65-F5344CB8AC3E}">
        <p14:creationId xmlns:p14="http://schemas.microsoft.com/office/powerpoint/2010/main" val="12841425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note that will only show up in this extract if the LEA had an enrollment for the student within the specified time period. Additionally, because preschool and transitional kindergarten students are not eligible to take the English Language Proficiency Assessments for California (ELPAC), this extract will ONLY produce records for students in grades Kindergarten through 12.</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39</a:t>
            </a:fld>
            <a:endParaRPr lang="en-US"/>
          </a:p>
        </p:txBody>
      </p:sp>
    </p:spTree>
    <p:extLst>
      <p:ext uri="{BB962C8B-B14F-4D97-AF65-F5344CB8AC3E}">
        <p14:creationId xmlns:p14="http://schemas.microsoft.com/office/powerpoint/2010/main" val="3935378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System Improvement Leads website, go to the Improvement Data Center, and in the LEA Tools section, click on the LEA Data Drilldown link. To find the specific files you will need to upload, click on the link that reads, “What Data is Needed?.” This link will take you to the chart on the next slide.</a:t>
            </a:r>
          </a:p>
        </p:txBody>
      </p:sp>
      <p:sp>
        <p:nvSpPr>
          <p:cNvPr id="4" name="Slide Number Placeholder 3"/>
          <p:cNvSpPr>
            <a:spLocks noGrp="1"/>
          </p:cNvSpPr>
          <p:nvPr>
            <p:ph type="sldNum" sz="quarter" idx="5"/>
          </p:nvPr>
        </p:nvSpPr>
        <p:spPr/>
        <p:txBody>
          <a:bodyPr/>
          <a:lstStyle/>
          <a:p>
            <a:fld id="{8A5E0A4B-16BB-4E6B-9655-016D107B0FF6}" type="slidenum">
              <a:rPr lang="en-US" smtClean="0"/>
              <a:t>4</a:t>
            </a:fld>
            <a:endParaRPr lang="en-US"/>
          </a:p>
        </p:txBody>
      </p:sp>
    </p:spTree>
    <p:extLst>
      <p:ext uri="{BB962C8B-B14F-4D97-AF65-F5344CB8AC3E}">
        <p14:creationId xmlns:p14="http://schemas.microsoft.com/office/powerpoint/2010/main" val="27862207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ODS Extracts menu, select the Student English Language Acquisition Status (SELA) ODS download.  If you wish to analyze CURRENT YEAR DATA for projection purposes, you should select the date range tab. In the available schools section, select the applicable schools remembering to exclude all charters since charters receive their own individual Annual Determinations and Annual Performance Reports.  In the Enrollment Start and End Date fields, input the start of the current academic year (7/1) and the end date of the current academic year (6/30). Keep in mind that if you are extracting this mid-year, you will receive all students enrolled to the current date. Select “Most recent only” in Record History. Then click Request File. </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40</a:t>
            </a:fld>
            <a:endParaRPr lang="en-US"/>
          </a:p>
        </p:txBody>
      </p:sp>
    </p:spTree>
    <p:extLst>
      <p:ext uri="{BB962C8B-B14F-4D97-AF65-F5344CB8AC3E}">
        <p14:creationId xmlns:p14="http://schemas.microsoft.com/office/powerpoint/2010/main" val="41034975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wish to analyze PRIOR YEAR DATA, you should select the date range tab. In the available schools section, select the applicable schools remembering to exclude all charters since charters receive their own individual Annual Determinations and Annual Performance Reports.  In the Enrollment Start and End Date fields, input the start of the prior academic year (7/1) and the end date of the prior academic year (6/30). Select “Most Recent Only” in Record History. Then click Request File. </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41</a:t>
            </a:fld>
            <a:endParaRPr lang="en-US"/>
          </a:p>
        </p:txBody>
      </p:sp>
    </p:spTree>
    <p:extLst>
      <p:ext uri="{BB962C8B-B14F-4D97-AF65-F5344CB8AC3E}">
        <p14:creationId xmlns:p14="http://schemas.microsoft.com/office/powerpoint/2010/main" val="23058818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section will explain how to extract the Student Incident Results (SIRS) Extract from CALPADS for use in the IDC Data Drilldown tool.</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42</a:t>
            </a:fld>
            <a:endParaRPr lang="en-US"/>
          </a:p>
        </p:txBody>
      </p:sp>
    </p:spTree>
    <p:extLst>
      <p:ext uri="{BB962C8B-B14F-4D97-AF65-F5344CB8AC3E}">
        <p14:creationId xmlns:p14="http://schemas.microsoft.com/office/powerpoint/2010/main" val="3958595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SIRS file captures all of the results (also known as dispositions, disciplinary actions) for a specific incident for a student. A student may have multiple incident results for one incident (e.g., a student is involved in an incident on a specific date. The student receives in-school suspension for three days and 10 days out-of-school suspension.  This student would have two incident results for this incident.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file contains students with disabilities as well as general education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43</a:t>
            </a:fld>
            <a:endParaRPr lang="en-US"/>
          </a:p>
        </p:txBody>
      </p:sp>
    </p:spTree>
    <p:extLst>
      <p:ext uri="{BB962C8B-B14F-4D97-AF65-F5344CB8AC3E}">
        <p14:creationId xmlns:p14="http://schemas.microsoft.com/office/powerpoint/2010/main" val="19896551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this extract will give you all incident results for students reported by the LEA during the specified time period. </a:t>
            </a:r>
          </a:p>
          <a:p>
            <a:r>
              <a:rPr lang="en-US" dirty="0"/>
              <a:t>An incident is defined as an event (usually requiring disciplinary action) involving one or more students on a specific date. Although this extract contains ALL incident results – the only results that are used for purposes of the Data Drilldown are in- and out-of-school suspensions and expulsions.</a:t>
            </a:r>
          </a:p>
          <a:p>
            <a:endParaRPr lang="en-US" dirty="0"/>
          </a:p>
          <a:p>
            <a:r>
              <a:rPr lang="en-US" dirty="0"/>
              <a:t>Additionally, when data are calculated at the state level, only results for students who were students with disabilities on the DATE OF THE INCIDENT are counted for purposes of the State Performance Plan/Annual Performance Report. The Incident Date is captured in the Student Incident (SINC) file which is NOT currently uploaded to the Data Drilldown tool</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44</a:t>
            </a:fld>
            <a:endParaRPr lang="en-US"/>
          </a:p>
        </p:txBody>
      </p:sp>
    </p:spTree>
    <p:extLst>
      <p:ext uri="{BB962C8B-B14F-4D97-AF65-F5344CB8AC3E}">
        <p14:creationId xmlns:p14="http://schemas.microsoft.com/office/powerpoint/2010/main" val="14114408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ODS Extracts menu, select the Student Incident Result (SIRS) ODS download.  If you wish to analyze CURRENT YEAR DATA for projection purposes, in the available schools section, select the applicable schools remembering to exclude all charters since charters receive their own individual Annual Determinations and Annual Performance Reports.  Select the current academic year in the Academic Year section. Keep in mind that if you are extracting this mid-year, you will receive all students enrolled to the current date. Then click Request File. </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45</a:t>
            </a:fld>
            <a:endParaRPr lang="en-US"/>
          </a:p>
        </p:txBody>
      </p:sp>
    </p:spTree>
    <p:extLst>
      <p:ext uri="{BB962C8B-B14F-4D97-AF65-F5344CB8AC3E}">
        <p14:creationId xmlns:p14="http://schemas.microsoft.com/office/powerpoint/2010/main" val="31106130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wish to analyze PRIOR YEAR DATA, in the available schools section, select the applicable schools remembering to exclude all charters since charters receive their own individual Annual Determinations and Annual Performance Reports.  Select the prior academic year in the Academic Year section. Keep in mind that if you are extracting this mid-year, you will receive all students enrolled to the current date. Then click Request File. </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46</a:t>
            </a:fld>
            <a:endParaRPr lang="en-US"/>
          </a:p>
        </p:txBody>
      </p:sp>
    </p:spTree>
    <p:extLst>
      <p:ext uri="{BB962C8B-B14F-4D97-AF65-F5344CB8AC3E}">
        <p14:creationId xmlns:p14="http://schemas.microsoft.com/office/powerpoint/2010/main" val="8039963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section will explain how to extract the Student Offense (SOFF) Extract from CALPADS for use in the IDC Data Drilldown tool.</a:t>
            </a:r>
          </a:p>
        </p:txBody>
      </p:sp>
      <p:sp>
        <p:nvSpPr>
          <p:cNvPr id="4" name="Slide Number Placeholder 3"/>
          <p:cNvSpPr>
            <a:spLocks noGrp="1"/>
          </p:cNvSpPr>
          <p:nvPr>
            <p:ph type="sldNum" sz="quarter" idx="5"/>
          </p:nvPr>
        </p:nvSpPr>
        <p:spPr/>
        <p:txBody>
          <a:bodyPr/>
          <a:lstStyle/>
          <a:p>
            <a:fld id="{8A5E0A4B-16BB-4E6B-9655-016D107B0FF6}" type="slidenum">
              <a:rPr lang="en-US" smtClean="0"/>
              <a:t>47</a:t>
            </a:fld>
            <a:endParaRPr lang="en-US"/>
          </a:p>
        </p:txBody>
      </p:sp>
    </p:spTree>
    <p:extLst>
      <p:ext uri="{BB962C8B-B14F-4D97-AF65-F5344CB8AC3E}">
        <p14:creationId xmlns:p14="http://schemas.microsoft.com/office/powerpoint/2010/main" val="33377811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SOFF file captures all of the statutory offenses outlined in </a:t>
            </a:r>
            <a:r>
              <a:rPr lang="en-US" i="1" dirty="0"/>
              <a:t>Education Code </a:t>
            </a:r>
            <a:r>
              <a:rPr lang="en-US" dirty="0"/>
              <a:t>Sections 48900 and 48915 for a specific incident for a student.</a:t>
            </a:r>
          </a:p>
          <a:p>
            <a:pPr lvl="1"/>
            <a:r>
              <a:rPr lang="en-US" dirty="0"/>
              <a:t>A student may have multiple offenses for one incident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file contains students with disabilities as well as general education students.</a:t>
            </a:r>
          </a:p>
          <a:p>
            <a:pPr lvl="1"/>
            <a:endParaRPr lang="en-US" dirty="0"/>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48</a:t>
            </a:fld>
            <a:endParaRPr lang="en-US"/>
          </a:p>
        </p:txBody>
      </p:sp>
    </p:spTree>
    <p:extLst>
      <p:ext uri="{BB962C8B-B14F-4D97-AF65-F5344CB8AC3E}">
        <p14:creationId xmlns:p14="http://schemas.microsoft.com/office/powerpoint/2010/main" val="20860019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this extract will give you all student offenses for students reported by the LEA during the specified academic year.</a:t>
            </a:r>
          </a:p>
          <a:p>
            <a:r>
              <a:rPr lang="en-US" dirty="0"/>
              <a:t>Because some incidents are not required to be affiliated with a statutory offense (specifically incidents resulting in restraint or seclusion that are not affiliated with an Ed Code violation), only students whose incidents involved statutory offenses are included in this extract.</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49</a:t>
            </a:fld>
            <a:endParaRPr lang="en-US"/>
          </a:p>
        </p:txBody>
      </p:sp>
    </p:spTree>
    <p:extLst>
      <p:ext uri="{BB962C8B-B14F-4D97-AF65-F5344CB8AC3E}">
        <p14:creationId xmlns:p14="http://schemas.microsoft.com/office/powerpoint/2010/main" val="2019402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outlines the CALPADS files you will need to extract and the LEA reports in the Data Drilldown that utilize each of these files.</a:t>
            </a:r>
          </a:p>
        </p:txBody>
      </p:sp>
      <p:sp>
        <p:nvSpPr>
          <p:cNvPr id="4" name="Slide Number Placeholder 3"/>
          <p:cNvSpPr>
            <a:spLocks noGrp="1"/>
          </p:cNvSpPr>
          <p:nvPr>
            <p:ph type="sldNum" sz="quarter" idx="5"/>
          </p:nvPr>
        </p:nvSpPr>
        <p:spPr/>
        <p:txBody>
          <a:bodyPr/>
          <a:lstStyle/>
          <a:p>
            <a:fld id="{8A5E0A4B-16BB-4E6B-9655-016D107B0FF6}" type="slidenum">
              <a:rPr lang="en-US" smtClean="0"/>
              <a:t>5</a:t>
            </a:fld>
            <a:endParaRPr lang="en-US"/>
          </a:p>
        </p:txBody>
      </p:sp>
    </p:spTree>
    <p:extLst>
      <p:ext uri="{BB962C8B-B14F-4D97-AF65-F5344CB8AC3E}">
        <p14:creationId xmlns:p14="http://schemas.microsoft.com/office/powerpoint/2010/main" val="2668508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ODS Extracts menu, select the Student Offense (SOFF) ODS download.  If you wish to analyze CURRENT YEAR DATA for projection purposes, in the available schools section, select the applicable schools remembering to exclude all charters since charters receive their own individual Annual Determinations and Annual Performance Reports.  Select the current academic year in the Academic Year section. Keep in mind that if you are extracting this mid-year, you will receive all students enrolled to the current date. Then click Request File. </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50</a:t>
            </a:fld>
            <a:endParaRPr lang="en-US"/>
          </a:p>
        </p:txBody>
      </p:sp>
    </p:spTree>
    <p:extLst>
      <p:ext uri="{BB962C8B-B14F-4D97-AF65-F5344CB8AC3E}">
        <p14:creationId xmlns:p14="http://schemas.microsoft.com/office/powerpoint/2010/main" val="36500752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wish to analyze PRIOR YEAR DATA, in the available schools section, select the applicable schools remembering to exclude all charters since charters receive their own individual Annual Determinations and Annual Performance Reports.  Select the prior academic year in the Academic Year section. Keep in mind that if you are extracting this mid-year, you will receive all students enrolled to the current date. Then click Request File. </a:t>
            </a:r>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51</a:t>
            </a:fld>
            <a:endParaRPr lang="en-US"/>
          </a:p>
        </p:txBody>
      </p:sp>
    </p:spTree>
    <p:extLst>
      <p:ext uri="{BB962C8B-B14F-4D97-AF65-F5344CB8AC3E}">
        <p14:creationId xmlns:p14="http://schemas.microsoft.com/office/powerpoint/2010/main" val="10956694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CALPADS User Manual contains specific information about each of the ODS Extracts. This documentation can be found at the following link:  </a:t>
            </a:r>
            <a:r>
              <a:rPr lang="en-US" dirty="0">
                <a:hlinkClick r:id="rId3"/>
              </a:rPr>
              <a:t>https://documentation.calpads.org/Extracts/ODSExtract/#ods-extract</a:t>
            </a:r>
            <a:r>
              <a:rPr lang="en-US" dirty="0"/>
              <a:t> </a:t>
            </a:r>
          </a:p>
          <a:p>
            <a:endParaRPr lang="en-US" dirty="0"/>
          </a:p>
          <a:p>
            <a:r>
              <a:rPr lang="en-US" dirty="0"/>
              <a:t>Thank you for watching! Please feel free to reach out to speddatasupport@cde.ca.gov if you have specific questions about these extracts or information in this presentation.</a:t>
            </a:r>
          </a:p>
        </p:txBody>
      </p:sp>
      <p:sp>
        <p:nvSpPr>
          <p:cNvPr id="4" name="Slide Number Placeholder 3"/>
          <p:cNvSpPr>
            <a:spLocks noGrp="1"/>
          </p:cNvSpPr>
          <p:nvPr>
            <p:ph type="sldNum" sz="quarter" idx="5"/>
          </p:nvPr>
        </p:nvSpPr>
        <p:spPr/>
        <p:txBody>
          <a:bodyPr/>
          <a:lstStyle/>
          <a:p>
            <a:fld id="{8A5E0A4B-16BB-4E6B-9655-016D107B0FF6}" type="slidenum">
              <a:rPr lang="en-US" smtClean="0"/>
              <a:t>52</a:t>
            </a:fld>
            <a:endParaRPr lang="en-US"/>
          </a:p>
        </p:txBody>
      </p:sp>
    </p:spTree>
    <p:extLst>
      <p:ext uri="{BB962C8B-B14F-4D97-AF65-F5344CB8AC3E}">
        <p14:creationId xmlns:p14="http://schemas.microsoft.com/office/powerpoint/2010/main" val="3787258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being extracted from CALPADS for the Data Drilldown are considered Operational Data Store or ODS data, which means that the data being extracted is the most current real-time data in the CALPADS database.  These extracts are CSV files that the LEA can request using the Extracts menu option in CALPADS. Each of the extracts allows the user to specify parameters to filter the data they need. The parameters you choose will depend on whether you are trying to analyze current year data for projection purposes or trying to analyze prior year data to understand the data in the Annual Determination Letter or Annual Performance Report. As we move through the specific file types, each section will cover the filter selections needed for current and prior year data.</a:t>
            </a:r>
          </a:p>
        </p:txBody>
      </p:sp>
      <p:sp>
        <p:nvSpPr>
          <p:cNvPr id="4" name="Slide Number Placeholder 3"/>
          <p:cNvSpPr>
            <a:spLocks noGrp="1"/>
          </p:cNvSpPr>
          <p:nvPr>
            <p:ph type="sldNum" sz="quarter" idx="5"/>
          </p:nvPr>
        </p:nvSpPr>
        <p:spPr/>
        <p:txBody>
          <a:bodyPr/>
          <a:lstStyle/>
          <a:p>
            <a:fld id="{8A5E0A4B-16BB-4E6B-9655-016D107B0FF6}" type="slidenum">
              <a:rPr lang="en-US" smtClean="0"/>
              <a:t>6</a:t>
            </a:fld>
            <a:endParaRPr lang="en-US"/>
          </a:p>
        </p:txBody>
      </p:sp>
    </p:spTree>
    <p:extLst>
      <p:ext uri="{BB962C8B-B14F-4D97-AF65-F5344CB8AC3E}">
        <p14:creationId xmlns:p14="http://schemas.microsoft.com/office/powerpoint/2010/main" val="1027301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Nearly every extract will give LEAs the option to select “Active Students”. Selecting this option will only give you students enrolled at the LEA on the day you generate the extract; therefore, we do not recommend that you use the Active Students filter for purposes of the Data Drilldown.</a:t>
            </a:r>
          </a:p>
        </p:txBody>
      </p:sp>
      <p:sp>
        <p:nvSpPr>
          <p:cNvPr id="4" name="Slide Number Placeholder 3"/>
          <p:cNvSpPr>
            <a:spLocks noGrp="1"/>
          </p:cNvSpPr>
          <p:nvPr>
            <p:ph type="sldNum" sz="quarter" idx="5"/>
          </p:nvPr>
        </p:nvSpPr>
        <p:spPr/>
        <p:txBody>
          <a:bodyPr/>
          <a:lstStyle/>
          <a:p>
            <a:fld id="{8A5E0A4B-16BB-4E6B-9655-016D107B0FF6}" type="slidenum">
              <a:rPr lang="en-US" smtClean="0"/>
              <a:t>7</a:t>
            </a:fld>
            <a:endParaRPr lang="en-US"/>
          </a:p>
        </p:txBody>
      </p:sp>
    </p:spTree>
    <p:extLst>
      <p:ext uri="{BB962C8B-B14F-4D97-AF65-F5344CB8AC3E}">
        <p14:creationId xmlns:p14="http://schemas.microsoft.com/office/powerpoint/2010/main" val="2966622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the CALPADS Extracts Screen, after logging in to CALPADS, click the extracts option in the left-hand menu bar. Then click on the ODS Extracts button to select a specific extract.  The remaining slides in this presentation will give you specific instructions on extracting each of the file types required for the Data Drilldown.</a:t>
            </a:r>
          </a:p>
        </p:txBody>
      </p:sp>
      <p:sp>
        <p:nvSpPr>
          <p:cNvPr id="4" name="Slide Number Placeholder 3"/>
          <p:cNvSpPr>
            <a:spLocks noGrp="1"/>
          </p:cNvSpPr>
          <p:nvPr>
            <p:ph type="sldNum" sz="quarter" idx="5"/>
          </p:nvPr>
        </p:nvSpPr>
        <p:spPr/>
        <p:txBody>
          <a:bodyPr/>
          <a:lstStyle/>
          <a:p>
            <a:fld id="{8A5E0A4B-16BB-4E6B-9655-016D107B0FF6}" type="slidenum">
              <a:rPr lang="en-US" smtClean="0"/>
              <a:t>8</a:t>
            </a:fld>
            <a:endParaRPr lang="en-US"/>
          </a:p>
        </p:txBody>
      </p:sp>
    </p:spTree>
    <p:extLst>
      <p:ext uri="{BB962C8B-B14F-4D97-AF65-F5344CB8AC3E}">
        <p14:creationId xmlns:p14="http://schemas.microsoft.com/office/powerpoint/2010/main" val="4179255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will explain how to extract the SSID Enrollment (SENR) Extract from CALPADS for use in the IDC Data Drilldown tool.</a:t>
            </a:r>
          </a:p>
        </p:txBody>
      </p:sp>
      <p:sp>
        <p:nvSpPr>
          <p:cNvPr id="4" name="Slide Number Placeholder 3"/>
          <p:cNvSpPr>
            <a:spLocks noGrp="1"/>
          </p:cNvSpPr>
          <p:nvPr>
            <p:ph type="sldNum" sz="quarter" idx="5"/>
          </p:nvPr>
        </p:nvSpPr>
        <p:spPr/>
        <p:txBody>
          <a:bodyPr/>
          <a:lstStyle/>
          <a:p>
            <a:fld id="{8A5E0A4B-16BB-4E6B-9655-016D107B0FF6}" type="slidenum">
              <a:rPr lang="en-US" smtClean="0"/>
              <a:t>9</a:t>
            </a:fld>
            <a:endParaRPr lang="en-US"/>
          </a:p>
        </p:txBody>
      </p:sp>
    </p:spTree>
    <p:extLst>
      <p:ext uri="{BB962C8B-B14F-4D97-AF65-F5344CB8AC3E}">
        <p14:creationId xmlns:p14="http://schemas.microsoft.com/office/powerpoint/2010/main" val="694156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1645" y="1188779"/>
            <a:ext cx="11618976" cy="2048256"/>
          </a:xfrm>
        </p:spPr>
        <p:txBody>
          <a:bodyPr anchor="ctr">
            <a:normAutofit/>
          </a:bodyPr>
          <a:lstStyle>
            <a:lvl1pPr algn="ctr">
              <a:defRPr sz="4000"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231645" y="3784539"/>
            <a:ext cx="11618976" cy="2029968"/>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632" y="6081336"/>
            <a:ext cx="4089400" cy="666750"/>
          </a:xfrm>
          <a:prstGeom prst="rect">
            <a:avLst/>
          </a:prstGeom>
        </p:spPr>
      </p:pic>
      <p:cxnSp>
        <p:nvCxnSpPr>
          <p:cNvPr id="8" name="Straight Connector 7"/>
          <p:cNvCxnSpPr/>
          <p:nvPr/>
        </p:nvCxnSpPr>
        <p:spPr>
          <a:xfrm flipV="1">
            <a:off x="287217" y="3492379"/>
            <a:ext cx="9472247" cy="17584"/>
          </a:xfrm>
          <a:prstGeom prst="line">
            <a:avLst/>
          </a:prstGeom>
          <a:ln w="127000" cap="flat" cmpd="sng">
            <a:gradFill flip="none" rotWithShape="1">
              <a:gsLst>
                <a:gs pos="98000">
                  <a:schemeClr val="bg1"/>
                </a:gs>
                <a:gs pos="81000">
                  <a:srgbClr val="003399"/>
                </a:gs>
              </a:gsLst>
              <a:path path="circle">
                <a:fillToRect t="100000" r="100000"/>
              </a:path>
              <a:tileRect l="-100000" b="-100000"/>
            </a:gradFill>
            <a:bevel/>
          </a:ln>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35815" y="6286422"/>
            <a:ext cx="4394824" cy="461665"/>
          </a:xfrm>
          <a:prstGeom prst="rect">
            <a:avLst/>
          </a:prstGeom>
          <a:noFill/>
        </p:spPr>
        <p:txBody>
          <a:bodyPr wrap="square" rtlCol="0">
            <a:spAutoFit/>
          </a:bodyPr>
          <a:lstStyle/>
          <a:p>
            <a:r>
              <a:rPr lang="en-US" sz="1200" b="1" cap="small" dirty="0">
                <a:solidFill>
                  <a:srgbClr val="000066"/>
                </a:solidFill>
                <a:latin typeface="Arial" panose="020B0604020202020204" pitchFamily="34" charset="0"/>
                <a:cs typeface="Arial" panose="020B0604020202020204" pitchFamily="34" charset="0"/>
              </a:rPr>
              <a:t>Tom Torlakson</a:t>
            </a:r>
          </a:p>
          <a:p>
            <a:r>
              <a:rPr lang="en-US" sz="1200" b="1" dirty="0">
                <a:solidFill>
                  <a:srgbClr val="000066"/>
                </a:solidFill>
                <a:latin typeface="Arial" panose="020B0604020202020204" pitchFamily="34" charset="0"/>
                <a:cs typeface="Arial" panose="020B0604020202020204" pitchFamily="34" charset="0"/>
              </a:rPr>
              <a:t>State Superintendent of Public Instruction</a:t>
            </a:r>
          </a:p>
        </p:txBody>
      </p:sp>
    </p:spTree>
    <p:extLst>
      <p:ext uri="{BB962C8B-B14F-4D97-AF65-F5344CB8AC3E}">
        <p14:creationId xmlns:p14="http://schemas.microsoft.com/office/powerpoint/2010/main" val="494905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5" name="Content Placeholder 4"/>
          <p:cNvSpPr>
            <a:spLocks noGrp="1"/>
          </p:cNvSpPr>
          <p:nvPr>
            <p:ph sz="quarter" idx="11"/>
          </p:nvPr>
        </p:nvSpPr>
        <p:spPr>
          <a:xfrm>
            <a:off x="414869" y="1837510"/>
            <a:ext cx="11353798" cy="4354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4416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8863" y="1617133"/>
            <a:ext cx="11494169" cy="3632199"/>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42910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1645" y="1188779"/>
            <a:ext cx="11618976" cy="2048256"/>
          </a:xfrm>
        </p:spPr>
        <p:txBody>
          <a:bodyPr anchor="ctr">
            <a:normAutofit/>
          </a:bodyPr>
          <a:lstStyle>
            <a:lvl1pPr algn="ctr">
              <a:defRPr sz="3600" baseline="0"/>
            </a:lvl1pPr>
          </a:lstStyle>
          <a:p>
            <a:r>
              <a:rPr lang="en-US" dirty="0"/>
              <a:t>Click to edit Master title style</a:t>
            </a:r>
          </a:p>
        </p:txBody>
      </p:sp>
      <p:sp>
        <p:nvSpPr>
          <p:cNvPr id="3" name="Subtitle 2"/>
          <p:cNvSpPr>
            <a:spLocks noGrp="1"/>
          </p:cNvSpPr>
          <p:nvPr>
            <p:ph type="subTitle" idx="1"/>
          </p:nvPr>
        </p:nvSpPr>
        <p:spPr>
          <a:xfrm>
            <a:off x="231645" y="3784539"/>
            <a:ext cx="11618976" cy="2029968"/>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632" y="6081336"/>
            <a:ext cx="4089400" cy="666750"/>
          </a:xfrm>
          <a:prstGeom prst="rect">
            <a:avLst/>
          </a:prstGeom>
        </p:spPr>
      </p:pic>
      <p:cxnSp>
        <p:nvCxnSpPr>
          <p:cNvPr id="8" name="Straight Connector 7"/>
          <p:cNvCxnSpPr/>
          <p:nvPr userDrawn="1"/>
        </p:nvCxnSpPr>
        <p:spPr>
          <a:xfrm flipV="1">
            <a:off x="287217" y="3492379"/>
            <a:ext cx="9472247" cy="17584"/>
          </a:xfrm>
          <a:prstGeom prst="line">
            <a:avLst/>
          </a:prstGeom>
          <a:ln w="127000" cap="flat" cmpd="sng">
            <a:gradFill flip="none" rotWithShape="1">
              <a:gsLst>
                <a:gs pos="98000">
                  <a:schemeClr val="bg1"/>
                </a:gs>
                <a:gs pos="81000">
                  <a:srgbClr val="003399"/>
                </a:gs>
              </a:gsLst>
              <a:path path="circle">
                <a:fillToRect t="100000" r="100000"/>
              </a:path>
              <a:tileRect l="-100000" b="-100000"/>
            </a:gradFill>
            <a:bevel/>
          </a:ln>
          <a:effectLst/>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4535815" y="6286422"/>
            <a:ext cx="4394824" cy="461665"/>
          </a:xfrm>
          <a:prstGeom prst="rect">
            <a:avLst/>
          </a:prstGeom>
          <a:noFill/>
        </p:spPr>
        <p:txBody>
          <a:bodyPr wrap="square" rtlCol="0">
            <a:spAutoFit/>
          </a:bodyPr>
          <a:lstStyle/>
          <a:p>
            <a:r>
              <a:rPr lang="en-US" sz="1200" b="1" cap="small" dirty="0">
                <a:solidFill>
                  <a:srgbClr val="000066"/>
                </a:solidFill>
                <a:latin typeface="Arial" panose="020B0604020202020204" pitchFamily="34" charset="0"/>
                <a:cs typeface="Arial" panose="020B0604020202020204" pitchFamily="34" charset="0"/>
              </a:rPr>
              <a:t>Tom Torlakson</a:t>
            </a:r>
          </a:p>
          <a:p>
            <a:r>
              <a:rPr lang="en-US" sz="1200" b="1" dirty="0">
                <a:solidFill>
                  <a:srgbClr val="000066"/>
                </a:solidFill>
                <a:latin typeface="Arial" panose="020B0604020202020204" pitchFamily="34" charset="0"/>
                <a:cs typeface="Arial" panose="020B0604020202020204" pitchFamily="34" charset="0"/>
              </a:rPr>
              <a:t>State Superintendent of Public Instruction</a:t>
            </a:r>
          </a:p>
        </p:txBody>
      </p:sp>
    </p:spTree>
    <p:extLst>
      <p:ext uri="{BB962C8B-B14F-4D97-AF65-F5344CB8AC3E}">
        <p14:creationId xmlns:p14="http://schemas.microsoft.com/office/powerpoint/2010/main" val="881833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spcBef>
                <a:spcPts val="1200"/>
              </a:spcBef>
              <a:defRPr>
                <a:latin typeface="Arial" panose="020B0604020202020204" pitchFamily="34" charset="0"/>
                <a:cs typeface="Arial" panose="020B0604020202020204" pitchFamily="34" charset="0"/>
              </a:defRPr>
            </a:lvl1pPr>
            <a:lvl2pPr marL="685800" indent="-228600">
              <a:lnSpc>
                <a:spcPct val="100000"/>
              </a:lnSpc>
              <a:spcBef>
                <a:spcPts val="12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spcBef>
                <a:spcPts val="1200"/>
              </a:spcBef>
              <a:buFont typeface="Wingdings" panose="05000000000000000000" pitchFamily="2" charset="2"/>
              <a:buChar char="§"/>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How to Pull CALPADS ODS Extracts for the Data Drilldown</a:t>
            </a:r>
            <a:endParaRPr lang="en-US" dirty="0"/>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9806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2712" y="1825625"/>
            <a:ext cx="5608320" cy="4351338"/>
          </a:xfrm>
        </p:spPr>
        <p:txBody>
          <a:bodyPr/>
          <a:lstStyle>
            <a:lvl1pPr>
              <a:lnSpc>
                <a:spcPct val="100000"/>
              </a:lnSpc>
              <a:spcBef>
                <a:spcPts val="1200"/>
              </a:spcBef>
              <a:defRPr>
                <a:latin typeface="Arial" panose="020B0604020202020204" pitchFamily="34" charset="0"/>
                <a:cs typeface="Arial" panose="020B0604020202020204" pitchFamily="34" charset="0"/>
              </a:defRPr>
            </a:lvl1pPr>
            <a:lvl2pPr>
              <a:lnSpc>
                <a:spcPct val="100000"/>
              </a:lnSpc>
              <a:spcBef>
                <a:spcPts val="1200"/>
              </a:spcBef>
              <a:defRPr>
                <a:latin typeface="Arial" panose="020B0604020202020204" pitchFamily="34" charset="0"/>
                <a:cs typeface="Arial" panose="020B0604020202020204" pitchFamily="34" charset="0"/>
              </a:defRPr>
            </a:lvl2pPr>
            <a:lvl3pPr>
              <a:lnSpc>
                <a:spcPct val="100000"/>
              </a:lnSpc>
              <a:spcBef>
                <a:spcPts val="1200"/>
              </a:spcBef>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2301" y="1825625"/>
            <a:ext cx="5608320" cy="4351338"/>
          </a:xfrm>
        </p:spPr>
        <p:txBody>
          <a:bodyPr/>
          <a:lstStyle>
            <a:lvl1pPr>
              <a:lnSpc>
                <a:spcPct val="100000"/>
              </a:lnSpc>
              <a:spcBef>
                <a:spcPts val="1200"/>
              </a:spcBef>
              <a:defRPr>
                <a:latin typeface="Arial" panose="020B0604020202020204" pitchFamily="34" charset="0"/>
                <a:cs typeface="Arial" panose="020B0604020202020204" pitchFamily="34" charset="0"/>
              </a:defRPr>
            </a:lvl1pPr>
            <a:lvl2pPr>
              <a:lnSpc>
                <a:spcPct val="100000"/>
              </a:lnSpc>
              <a:spcBef>
                <a:spcPts val="1200"/>
              </a:spcBef>
              <a:defRPr>
                <a:latin typeface="Arial" panose="020B0604020202020204" pitchFamily="34" charset="0"/>
                <a:cs typeface="Arial" panose="020B0604020202020204" pitchFamily="34" charset="0"/>
              </a:defRPr>
            </a:lvl2pPr>
            <a:lvl3pPr>
              <a:lnSpc>
                <a:spcPct val="100000"/>
              </a:lnSpc>
              <a:spcBef>
                <a:spcPts val="1200"/>
              </a:spcBef>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a:t>How to Pull CALPADS ODS Extracts for the Data Drilldown</a:t>
            </a:r>
            <a:endParaRPr lang="en-US" dirty="0"/>
          </a:p>
        </p:txBody>
      </p:sp>
      <p:sp>
        <p:nvSpPr>
          <p:cNvPr id="7" name="Slide Number Placeholder 6"/>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0128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9646" y="-1"/>
            <a:ext cx="11400973" cy="16002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449645" y="1638301"/>
            <a:ext cx="5157787" cy="823912"/>
          </a:xfrm>
        </p:spPr>
        <p:txBody>
          <a:bodyPr anchor="b">
            <a:noAutofit/>
          </a:bodyPr>
          <a:lstStyle>
            <a:lvl1pPr marL="0" indent="0">
              <a:lnSpc>
                <a:spcPct val="100000"/>
              </a:lnSpc>
              <a:buNone/>
              <a:defRPr sz="3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49645"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667433" y="1638301"/>
            <a:ext cx="5183188" cy="823912"/>
          </a:xfrm>
        </p:spPr>
        <p:txBody>
          <a:bodyPr anchor="b">
            <a:noAutofit/>
          </a:bodyPr>
          <a:lstStyle>
            <a:lvl1pPr marL="0" indent="0">
              <a:lnSpc>
                <a:spcPct val="100000"/>
              </a:lnSpc>
              <a:spcBef>
                <a:spcPts val="1000"/>
              </a:spcBef>
              <a:buNone/>
              <a:defRPr sz="3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667434"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r>
              <a:rPr lang="en-US"/>
              <a:t>How to Pull CALPADS ODS Extracts for the Data Drilldown</a:t>
            </a:r>
            <a:endParaRPr lang="en-US" dirty="0"/>
          </a:p>
        </p:txBody>
      </p:sp>
      <p:sp>
        <p:nvSpPr>
          <p:cNvPr id="9" name="Slide Number Placeholder 8"/>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9840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US"/>
              <a:t>How to Pull CALPADS ODS Extracts for the Data Drilldown</a:t>
            </a:r>
            <a:endParaRPr lang="en-US" dirty="0"/>
          </a:p>
        </p:txBody>
      </p:sp>
      <p:sp>
        <p:nvSpPr>
          <p:cNvPr id="5" name="Slide Number Placeholder 4"/>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1183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608" y="0"/>
            <a:ext cx="11558013" cy="1572768"/>
          </a:xfrm>
        </p:spPr>
        <p:txBody>
          <a:bodyPr anchor="ctr"/>
          <a:lstStyle>
            <a:lvl1pPr>
              <a:defRPr sz="3200"/>
            </a:lvl1pPr>
          </a:lstStyle>
          <a:p>
            <a:r>
              <a:rPr lang="en-US" dirty="0"/>
              <a:t>Click to edit Master title style</a:t>
            </a:r>
          </a:p>
        </p:txBody>
      </p:sp>
      <p:sp>
        <p:nvSpPr>
          <p:cNvPr id="3" name="Picture Placeholder 2"/>
          <p:cNvSpPr>
            <a:spLocks noGrp="1"/>
          </p:cNvSpPr>
          <p:nvPr>
            <p:ph type="pic" idx="1"/>
          </p:nvPr>
        </p:nvSpPr>
        <p:spPr>
          <a:xfrm>
            <a:off x="4840221" y="1782985"/>
            <a:ext cx="7010400" cy="4087368"/>
          </a:xfrm>
        </p:spPr>
        <p:txBody>
          <a:bodyPr anchor="t"/>
          <a:lstStyle>
            <a:lvl1pPr marL="0" indent="0">
              <a:lnSpc>
                <a:spcPct val="100000"/>
              </a:lnSpc>
              <a:spcBef>
                <a:spcPts val="1200"/>
              </a:spcBef>
              <a:buNone/>
              <a:defRPr sz="20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92608" y="1782985"/>
            <a:ext cx="4315968" cy="4087368"/>
          </a:xfrm>
        </p:spPr>
        <p:txBody>
          <a:bodyPr>
            <a:normAutofit/>
          </a:bodyPr>
          <a:lstStyle>
            <a:lvl1pPr marL="0" indent="0">
              <a:lnSpc>
                <a:spcPct val="100000"/>
              </a:lnSpc>
              <a:spcBef>
                <a:spcPts val="1200"/>
              </a:spcBef>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r>
              <a:rPr lang="en-US"/>
              <a:t>How to Pull CALPADS ODS Extracts for the Data Drilldown</a:t>
            </a:r>
            <a:endParaRPr lang="en-US" dirty="0"/>
          </a:p>
        </p:txBody>
      </p:sp>
      <p:sp>
        <p:nvSpPr>
          <p:cNvPr id="7" name="Slide Number Placeholder 6"/>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7936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Graphic">
    <p:spTree>
      <p:nvGrpSpPr>
        <p:cNvPr id="1" name=""/>
        <p:cNvGrpSpPr/>
        <p:nvPr/>
      </p:nvGrpSpPr>
      <p:grpSpPr>
        <a:xfrm>
          <a:off x="0" y="0"/>
          <a:ext cx="0" cy="0"/>
          <a:chOff x="0" y="0"/>
          <a:chExt cx="0" cy="0"/>
        </a:xfrm>
      </p:grpSpPr>
      <p:sp>
        <p:nvSpPr>
          <p:cNvPr id="2" name="Title 1"/>
          <p:cNvSpPr>
            <a:spLocks noGrp="1"/>
          </p:cNvSpPr>
          <p:nvPr>
            <p:ph type="title"/>
          </p:nvPr>
        </p:nvSpPr>
        <p:spPr>
          <a:xfrm>
            <a:off x="536448" y="0"/>
            <a:ext cx="11119104" cy="1645920"/>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hasCustomPrompt="1"/>
          </p:nvPr>
        </p:nvSpPr>
        <p:spPr>
          <a:xfrm>
            <a:off x="536448" y="1907159"/>
            <a:ext cx="11119104" cy="4187952"/>
          </a:xfrm>
        </p:spPr>
        <p:txBody>
          <a:bodyPr/>
          <a:lstStyle>
            <a:lvl1pPr>
              <a:lnSpc>
                <a:spcPct val="100000"/>
              </a:lnSpc>
              <a:spcBef>
                <a:spcPts val="1200"/>
              </a:spcBef>
              <a:defRPr sz="3200">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6" name="Footer Placeholder 5"/>
          <p:cNvSpPr>
            <a:spLocks noGrp="1"/>
          </p:cNvSpPr>
          <p:nvPr>
            <p:ph type="ftr" sz="quarter" idx="11"/>
          </p:nvPr>
        </p:nvSpPr>
        <p:spPr/>
        <p:txBody>
          <a:bodyPr/>
          <a:lstStyle/>
          <a:p>
            <a:r>
              <a:rPr lang="en-US"/>
              <a:t>How to Pull CALPADS ODS Extracts for the Data Drilldown</a:t>
            </a:r>
            <a:endParaRPr lang="en-US" dirty="0"/>
          </a:p>
        </p:txBody>
      </p:sp>
      <p:sp>
        <p:nvSpPr>
          <p:cNvPr id="7" name="Slide Number Placeholder 6"/>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1707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sz="3600">
                <a:latin typeface="Arial" panose="020B0604020202020204" pitchFamily="34" charset="0"/>
                <a:cs typeface="Arial" panose="020B0604020202020204" pitchFamily="34" charset="0"/>
              </a:defRPr>
            </a:lvl1pPr>
            <a:lvl2pPr marL="685800" indent="-2286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buSzPct val="50000"/>
              <a:buFont typeface="Courier New" panose="02070309020205020404" pitchFamily="49" charset="0"/>
              <a:buChar char="o"/>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How to Pull CALPADS ODS Extracts for the Data Drilldown</a:t>
            </a:r>
            <a:endParaRPr lang="en-US" dirty="0"/>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6"/>
          <p:cNvSpPr>
            <a:spLocks noGrp="1"/>
          </p:cNvSpPr>
          <p:nvPr>
            <p:ph sz="quarter" idx="13"/>
          </p:nvPr>
        </p:nvSpPr>
        <p:spPr>
          <a:xfrm>
            <a:off x="7937500" y="2168525"/>
            <a:ext cx="3525838" cy="321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3600450" y="2800350"/>
            <a:ext cx="3836988" cy="3006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9185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10535E65-2398-45FF-9C2C-B1AB07D87C2F}" type="slidenum">
              <a:rPr lang="en-US" smtClean="0"/>
              <a:pPr/>
              <a:t>‹#›</a:t>
            </a:fld>
            <a:endParaRPr lang="en-US" dirty="0"/>
          </a:p>
        </p:txBody>
      </p:sp>
      <p:sp>
        <p:nvSpPr>
          <p:cNvPr id="7" name="Rectangle 6"/>
          <p:cNvSpPr/>
          <p:nvPr userDrawn="1"/>
        </p:nvSpPr>
        <p:spPr>
          <a:xfrm>
            <a:off x="4683978" y="6400412"/>
            <a:ext cx="2824043" cy="276999"/>
          </a:xfrm>
          <a:prstGeom prst="rect">
            <a:avLst/>
          </a:prstGeom>
        </p:spPr>
        <p:txBody>
          <a:bodyPr wrap="none">
            <a:spAutoFit/>
          </a:bodyPr>
          <a:lstStyle/>
          <a:p>
            <a:r>
              <a:rPr lang="en-US" sz="1200" cap="small" baseline="0" dirty="0">
                <a:solidFill>
                  <a:srgbClr val="002060"/>
                </a:solidFill>
                <a:latin typeface="Arial" panose="020B0604020202020204" pitchFamily="34" charset="0"/>
                <a:cs typeface="Arial" panose="020B0604020202020204" pitchFamily="34" charset="0"/>
              </a:rPr>
              <a:t>California Department of Education</a:t>
            </a:r>
          </a:p>
        </p:txBody>
      </p:sp>
    </p:spTree>
    <p:extLst>
      <p:ext uri="{BB962C8B-B14F-4D97-AF65-F5344CB8AC3E}">
        <p14:creationId xmlns:p14="http://schemas.microsoft.com/office/powerpoint/2010/main" val="659653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sz="3600">
                <a:latin typeface="Arial" panose="020B0604020202020204" pitchFamily="34" charset="0"/>
                <a:cs typeface="Arial" panose="020B0604020202020204" pitchFamily="34" charset="0"/>
              </a:defRPr>
            </a:lvl1pPr>
            <a:lvl2pPr marL="685800" indent="-2286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buSzPct val="50000"/>
              <a:buFont typeface="Courier New" panose="02070309020205020404" pitchFamily="49" charset="0"/>
              <a:buChar char="o"/>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How to Pull CALPADS ODS Extracts for the Data Drilldown</a:t>
            </a:r>
            <a:endParaRPr lang="en-US" dirty="0"/>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6"/>
          <p:cNvSpPr>
            <a:spLocks noGrp="1"/>
          </p:cNvSpPr>
          <p:nvPr>
            <p:ph sz="quarter" idx="13"/>
          </p:nvPr>
        </p:nvSpPr>
        <p:spPr>
          <a:xfrm>
            <a:off x="7937500" y="2168525"/>
            <a:ext cx="3525838" cy="321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3600450" y="2800350"/>
            <a:ext cx="3836988" cy="3006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873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sz="3600">
                <a:latin typeface="Arial" panose="020B0604020202020204" pitchFamily="34" charset="0"/>
                <a:cs typeface="Arial" panose="020B0604020202020204" pitchFamily="34" charset="0"/>
              </a:defRPr>
            </a:lvl1pPr>
            <a:lvl2pPr marL="685800" indent="-2286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buSzPct val="50000"/>
              <a:buFont typeface="Courier New" panose="02070309020205020404" pitchFamily="49" charset="0"/>
              <a:buChar char="o"/>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How to Pull CALPADS ODS Extracts for the Data Drilldown</a:t>
            </a:r>
            <a:endParaRPr lang="en-US" dirty="0"/>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6"/>
          <p:cNvSpPr>
            <a:spLocks noGrp="1"/>
          </p:cNvSpPr>
          <p:nvPr>
            <p:ph sz="quarter" idx="13"/>
          </p:nvPr>
        </p:nvSpPr>
        <p:spPr>
          <a:xfrm>
            <a:off x="7937500" y="2168525"/>
            <a:ext cx="3525838" cy="321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3600450" y="2800350"/>
            <a:ext cx="3836988" cy="3006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4340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a:xfrm>
            <a:off x="211016" y="1825626"/>
            <a:ext cx="3130899" cy="1774825"/>
          </a:xfrm>
        </p:spPr>
        <p:txBody>
          <a:bodyPr/>
          <a:lstStyle>
            <a:lvl1pPr>
              <a:lnSpc>
                <a:spcPct val="100000"/>
              </a:lnSpc>
              <a:defRPr sz="3600">
                <a:latin typeface="Arial" panose="020B0604020202020204" pitchFamily="34" charset="0"/>
                <a:cs typeface="Arial" panose="020B0604020202020204" pitchFamily="34" charset="0"/>
              </a:defRPr>
            </a:lvl1pPr>
            <a:lvl2pPr marL="685800" indent="-2286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buSzPct val="50000"/>
              <a:buFont typeface="Courier New" panose="02070309020205020404" pitchFamily="49" charset="0"/>
              <a:buChar char="o"/>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endParaRPr lang="en-US" dirty="0"/>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4"/>
          <p:cNvSpPr>
            <a:spLocks noGrp="1"/>
          </p:cNvSpPr>
          <p:nvPr>
            <p:ph sz="quarter" idx="13"/>
          </p:nvPr>
        </p:nvSpPr>
        <p:spPr>
          <a:xfrm>
            <a:off x="3613151" y="1844676"/>
            <a:ext cx="3223683" cy="1789113"/>
          </a:xfrm>
        </p:spPr>
        <p:txBody>
          <a:bodyPr/>
          <a:lstStyle/>
          <a:p>
            <a:pPr lvl="0"/>
            <a:endParaRPr lang="en-US" dirty="0"/>
          </a:p>
        </p:txBody>
      </p:sp>
      <p:sp>
        <p:nvSpPr>
          <p:cNvPr id="7" name="Content Placeholder 4"/>
          <p:cNvSpPr>
            <a:spLocks noGrp="1"/>
          </p:cNvSpPr>
          <p:nvPr>
            <p:ph sz="quarter" idx="14"/>
          </p:nvPr>
        </p:nvSpPr>
        <p:spPr>
          <a:xfrm>
            <a:off x="7198133" y="1844676"/>
            <a:ext cx="3223683" cy="1789113"/>
          </a:xfrm>
        </p:spPr>
        <p:txBody>
          <a:bodyPr/>
          <a:lstStyle/>
          <a:p>
            <a:pPr lvl="0"/>
            <a:endParaRPr lang="en-US" dirty="0"/>
          </a:p>
        </p:txBody>
      </p:sp>
      <p:sp>
        <p:nvSpPr>
          <p:cNvPr id="8" name="Content Placeholder 4"/>
          <p:cNvSpPr>
            <a:spLocks noGrp="1"/>
          </p:cNvSpPr>
          <p:nvPr>
            <p:ph sz="quarter" idx="15"/>
          </p:nvPr>
        </p:nvSpPr>
        <p:spPr>
          <a:xfrm>
            <a:off x="7198133" y="3752397"/>
            <a:ext cx="3223683" cy="1789113"/>
          </a:xfrm>
        </p:spPr>
        <p:txBody>
          <a:bodyPr/>
          <a:lstStyle/>
          <a:p>
            <a:pPr lvl="0"/>
            <a:endParaRPr lang="en-US" dirty="0"/>
          </a:p>
        </p:txBody>
      </p:sp>
      <p:sp>
        <p:nvSpPr>
          <p:cNvPr id="9" name="Content Placeholder 4"/>
          <p:cNvSpPr>
            <a:spLocks noGrp="1"/>
          </p:cNvSpPr>
          <p:nvPr>
            <p:ph sz="quarter" idx="16"/>
          </p:nvPr>
        </p:nvSpPr>
        <p:spPr>
          <a:xfrm>
            <a:off x="3751036" y="3752397"/>
            <a:ext cx="3223683" cy="1789113"/>
          </a:xfrm>
        </p:spPr>
        <p:txBody>
          <a:bodyPr/>
          <a:lstStyle/>
          <a:p>
            <a:pPr lvl="0"/>
            <a:endParaRPr lang="en-US" dirty="0"/>
          </a:p>
        </p:txBody>
      </p:sp>
      <p:sp>
        <p:nvSpPr>
          <p:cNvPr id="10" name="Content Placeholder 4"/>
          <p:cNvSpPr>
            <a:spLocks noGrp="1"/>
          </p:cNvSpPr>
          <p:nvPr>
            <p:ph sz="quarter" idx="17"/>
          </p:nvPr>
        </p:nvSpPr>
        <p:spPr>
          <a:xfrm>
            <a:off x="211016" y="3752396"/>
            <a:ext cx="3223683" cy="1789113"/>
          </a:xfrm>
        </p:spPr>
        <p:txBody>
          <a:bodyPr/>
          <a:lstStyle/>
          <a:p>
            <a:pPr lvl="0"/>
            <a:endParaRPr lang="en-US" dirty="0"/>
          </a:p>
        </p:txBody>
      </p:sp>
      <p:sp>
        <p:nvSpPr>
          <p:cNvPr id="11" name="Content Placeholder 4"/>
          <p:cNvSpPr>
            <a:spLocks noGrp="1"/>
          </p:cNvSpPr>
          <p:nvPr>
            <p:ph sz="quarter" idx="18"/>
          </p:nvPr>
        </p:nvSpPr>
        <p:spPr>
          <a:xfrm>
            <a:off x="5496228" y="2633890"/>
            <a:ext cx="3223683" cy="1789113"/>
          </a:xfrm>
        </p:spPr>
        <p:txBody>
          <a:bodyPr/>
          <a:lstStyle/>
          <a:p>
            <a:pPr lvl="0"/>
            <a:endParaRPr lang="en-US" dirty="0"/>
          </a:p>
        </p:txBody>
      </p:sp>
      <p:sp>
        <p:nvSpPr>
          <p:cNvPr id="12" name="Content Placeholder 4"/>
          <p:cNvSpPr>
            <a:spLocks noGrp="1"/>
          </p:cNvSpPr>
          <p:nvPr>
            <p:ph sz="quarter" idx="19"/>
          </p:nvPr>
        </p:nvSpPr>
        <p:spPr>
          <a:xfrm>
            <a:off x="1730073" y="2633890"/>
            <a:ext cx="3223683" cy="1789113"/>
          </a:xfrm>
        </p:spPr>
        <p:txBody>
          <a:bodyPr/>
          <a:lstStyle/>
          <a:p>
            <a:pPr lvl="0"/>
            <a:endParaRPr lang="en-US" dirty="0"/>
          </a:p>
        </p:txBody>
      </p:sp>
      <p:sp>
        <p:nvSpPr>
          <p:cNvPr id="13" name="Content Placeholder 4"/>
          <p:cNvSpPr>
            <a:spLocks noGrp="1"/>
          </p:cNvSpPr>
          <p:nvPr>
            <p:ph sz="quarter" idx="20"/>
          </p:nvPr>
        </p:nvSpPr>
        <p:spPr>
          <a:xfrm>
            <a:off x="3724859" y="2633890"/>
            <a:ext cx="3223683" cy="1789113"/>
          </a:xfrm>
        </p:spPr>
        <p:txBody>
          <a:bodyPr/>
          <a:lstStyle/>
          <a:p>
            <a:pPr lvl="0"/>
            <a:endParaRPr lang="en-US" dirty="0"/>
          </a:p>
        </p:txBody>
      </p:sp>
      <p:sp>
        <p:nvSpPr>
          <p:cNvPr id="14" name="Content Placeholder 4"/>
          <p:cNvSpPr>
            <a:spLocks noGrp="1"/>
          </p:cNvSpPr>
          <p:nvPr>
            <p:ph sz="quarter" idx="21"/>
          </p:nvPr>
        </p:nvSpPr>
        <p:spPr>
          <a:xfrm>
            <a:off x="7959023" y="2633890"/>
            <a:ext cx="3223683" cy="1789113"/>
          </a:xfrm>
        </p:spPr>
        <p:txBody>
          <a:bodyPr/>
          <a:lstStyle/>
          <a:p>
            <a:pPr lvl="0"/>
            <a:endParaRPr lang="en-US" dirty="0"/>
          </a:p>
        </p:txBody>
      </p:sp>
      <p:sp>
        <p:nvSpPr>
          <p:cNvPr id="15" name="Content Placeholder 4"/>
          <p:cNvSpPr>
            <a:spLocks noGrp="1"/>
          </p:cNvSpPr>
          <p:nvPr>
            <p:ph sz="quarter" idx="22"/>
          </p:nvPr>
        </p:nvSpPr>
        <p:spPr>
          <a:xfrm>
            <a:off x="1744565" y="3265148"/>
            <a:ext cx="3223683" cy="1789113"/>
          </a:xfrm>
        </p:spPr>
        <p:txBody>
          <a:bodyPr/>
          <a:lstStyle/>
          <a:p>
            <a:pPr lvl="0"/>
            <a:endParaRPr lang="en-US" dirty="0"/>
          </a:p>
        </p:txBody>
      </p:sp>
      <p:sp>
        <p:nvSpPr>
          <p:cNvPr id="17" name="Text Placeholder 16"/>
          <p:cNvSpPr>
            <a:spLocks noGrp="1"/>
          </p:cNvSpPr>
          <p:nvPr>
            <p:ph type="body" sz="quarter" idx="23"/>
          </p:nvPr>
        </p:nvSpPr>
        <p:spPr>
          <a:xfrm>
            <a:off x="211667" y="5699125"/>
            <a:ext cx="7321551" cy="457200"/>
          </a:xfrm>
        </p:spPr>
        <p:txBody>
          <a:bodyPr/>
          <a:lstStyle/>
          <a:p>
            <a:pPr lvl="0"/>
            <a:endParaRPr lang="en-US" dirty="0"/>
          </a:p>
        </p:txBody>
      </p:sp>
      <p:sp>
        <p:nvSpPr>
          <p:cNvPr id="19" name="Text Placeholder 18"/>
          <p:cNvSpPr>
            <a:spLocks noGrp="1"/>
          </p:cNvSpPr>
          <p:nvPr>
            <p:ph type="body" sz="quarter" idx="24"/>
          </p:nvPr>
        </p:nvSpPr>
        <p:spPr>
          <a:xfrm>
            <a:off x="211667" y="6288087"/>
            <a:ext cx="7321551" cy="501650"/>
          </a:xfrm>
        </p:spPr>
        <p:txBody>
          <a:bodyPr/>
          <a:lstStyle/>
          <a:p>
            <a:pPr lvl="0"/>
            <a:endParaRPr lang="en-US" dirty="0"/>
          </a:p>
        </p:txBody>
      </p:sp>
    </p:spTree>
    <p:extLst>
      <p:ext uri="{BB962C8B-B14F-4D97-AF65-F5344CB8AC3E}">
        <p14:creationId xmlns:p14="http://schemas.microsoft.com/office/powerpoint/2010/main" val="3826275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sz="3600">
                <a:latin typeface="Arial" panose="020B0604020202020204" pitchFamily="34" charset="0"/>
                <a:cs typeface="Arial" panose="020B0604020202020204" pitchFamily="34" charset="0"/>
              </a:defRPr>
            </a:lvl1pPr>
            <a:lvl2pPr marL="685800" indent="-2286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buSzPct val="50000"/>
              <a:buFont typeface="Courier New" panose="02070309020205020404" pitchFamily="49" charset="0"/>
              <a:buChar char="o"/>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How to Pull CALPADS ODS Extracts for the Data Drilldown</a:t>
            </a:r>
            <a:endParaRPr lang="en-US" dirty="0"/>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6"/>
          <p:cNvSpPr>
            <a:spLocks noGrp="1"/>
          </p:cNvSpPr>
          <p:nvPr>
            <p:ph sz="quarter" idx="13"/>
          </p:nvPr>
        </p:nvSpPr>
        <p:spPr>
          <a:xfrm>
            <a:off x="7937500" y="2168525"/>
            <a:ext cx="3525838" cy="321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3600450" y="2800350"/>
            <a:ext cx="3836988" cy="3006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564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a:xfrm>
            <a:off x="211016" y="1825626"/>
            <a:ext cx="3130899" cy="1774825"/>
          </a:xfrm>
        </p:spPr>
        <p:txBody>
          <a:bodyPr/>
          <a:lstStyle>
            <a:lvl1pPr>
              <a:lnSpc>
                <a:spcPct val="100000"/>
              </a:lnSpc>
              <a:defRPr sz="3600">
                <a:latin typeface="Arial" panose="020B0604020202020204" pitchFamily="34" charset="0"/>
                <a:cs typeface="Arial" panose="020B0604020202020204" pitchFamily="34" charset="0"/>
              </a:defRPr>
            </a:lvl1pPr>
            <a:lvl2pPr marL="685800" indent="-2286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buSzPct val="50000"/>
              <a:buFont typeface="Courier New" panose="02070309020205020404" pitchFamily="49" charset="0"/>
              <a:buChar char="o"/>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endParaRPr lang="en-US" dirty="0"/>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4"/>
          <p:cNvSpPr>
            <a:spLocks noGrp="1"/>
          </p:cNvSpPr>
          <p:nvPr>
            <p:ph sz="quarter" idx="13"/>
          </p:nvPr>
        </p:nvSpPr>
        <p:spPr>
          <a:xfrm>
            <a:off x="3613151" y="1844676"/>
            <a:ext cx="3223683" cy="1789113"/>
          </a:xfrm>
        </p:spPr>
        <p:txBody>
          <a:bodyPr/>
          <a:lstStyle/>
          <a:p>
            <a:pPr lvl="0"/>
            <a:endParaRPr lang="en-US" dirty="0"/>
          </a:p>
        </p:txBody>
      </p:sp>
      <p:sp>
        <p:nvSpPr>
          <p:cNvPr id="7" name="Content Placeholder 4"/>
          <p:cNvSpPr>
            <a:spLocks noGrp="1"/>
          </p:cNvSpPr>
          <p:nvPr>
            <p:ph sz="quarter" idx="14"/>
          </p:nvPr>
        </p:nvSpPr>
        <p:spPr>
          <a:xfrm>
            <a:off x="7198133" y="1844676"/>
            <a:ext cx="3223683" cy="1789113"/>
          </a:xfrm>
        </p:spPr>
        <p:txBody>
          <a:bodyPr/>
          <a:lstStyle/>
          <a:p>
            <a:pPr lvl="0"/>
            <a:endParaRPr lang="en-US" dirty="0"/>
          </a:p>
        </p:txBody>
      </p:sp>
      <p:sp>
        <p:nvSpPr>
          <p:cNvPr id="8" name="Content Placeholder 4"/>
          <p:cNvSpPr>
            <a:spLocks noGrp="1"/>
          </p:cNvSpPr>
          <p:nvPr>
            <p:ph sz="quarter" idx="15"/>
          </p:nvPr>
        </p:nvSpPr>
        <p:spPr>
          <a:xfrm>
            <a:off x="7198133" y="3752397"/>
            <a:ext cx="3223683" cy="1789113"/>
          </a:xfrm>
        </p:spPr>
        <p:txBody>
          <a:bodyPr/>
          <a:lstStyle/>
          <a:p>
            <a:pPr lvl="0"/>
            <a:endParaRPr lang="en-US" dirty="0"/>
          </a:p>
        </p:txBody>
      </p:sp>
      <p:sp>
        <p:nvSpPr>
          <p:cNvPr id="9" name="Content Placeholder 4"/>
          <p:cNvSpPr>
            <a:spLocks noGrp="1"/>
          </p:cNvSpPr>
          <p:nvPr>
            <p:ph sz="quarter" idx="16"/>
          </p:nvPr>
        </p:nvSpPr>
        <p:spPr>
          <a:xfrm>
            <a:off x="3751036" y="3752397"/>
            <a:ext cx="3223683" cy="1789113"/>
          </a:xfrm>
        </p:spPr>
        <p:txBody>
          <a:bodyPr/>
          <a:lstStyle/>
          <a:p>
            <a:pPr lvl="0"/>
            <a:endParaRPr lang="en-US" dirty="0"/>
          </a:p>
        </p:txBody>
      </p:sp>
      <p:sp>
        <p:nvSpPr>
          <p:cNvPr id="10" name="Content Placeholder 4"/>
          <p:cNvSpPr>
            <a:spLocks noGrp="1"/>
          </p:cNvSpPr>
          <p:nvPr>
            <p:ph sz="quarter" idx="17"/>
          </p:nvPr>
        </p:nvSpPr>
        <p:spPr>
          <a:xfrm>
            <a:off x="211016" y="3752396"/>
            <a:ext cx="3223683" cy="1789113"/>
          </a:xfrm>
        </p:spPr>
        <p:txBody>
          <a:bodyPr/>
          <a:lstStyle/>
          <a:p>
            <a:pPr lvl="0"/>
            <a:endParaRPr lang="en-US" dirty="0"/>
          </a:p>
        </p:txBody>
      </p:sp>
      <p:sp>
        <p:nvSpPr>
          <p:cNvPr id="11" name="Content Placeholder 4"/>
          <p:cNvSpPr>
            <a:spLocks noGrp="1"/>
          </p:cNvSpPr>
          <p:nvPr>
            <p:ph sz="quarter" idx="18"/>
          </p:nvPr>
        </p:nvSpPr>
        <p:spPr>
          <a:xfrm>
            <a:off x="5496228" y="2633890"/>
            <a:ext cx="3223683" cy="1789113"/>
          </a:xfrm>
        </p:spPr>
        <p:txBody>
          <a:bodyPr/>
          <a:lstStyle/>
          <a:p>
            <a:pPr lvl="0"/>
            <a:endParaRPr lang="en-US" dirty="0"/>
          </a:p>
        </p:txBody>
      </p:sp>
      <p:sp>
        <p:nvSpPr>
          <p:cNvPr id="12" name="Content Placeholder 4"/>
          <p:cNvSpPr>
            <a:spLocks noGrp="1"/>
          </p:cNvSpPr>
          <p:nvPr>
            <p:ph sz="quarter" idx="19"/>
          </p:nvPr>
        </p:nvSpPr>
        <p:spPr>
          <a:xfrm>
            <a:off x="1730073" y="2633890"/>
            <a:ext cx="3223683" cy="1789113"/>
          </a:xfrm>
        </p:spPr>
        <p:txBody>
          <a:bodyPr/>
          <a:lstStyle/>
          <a:p>
            <a:pPr lvl="0"/>
            <a:endParaRPr lang="en-US" dirty="0"/>
          </a:p>
        </p:txBody>
      </p:sp>
      <p:sp>
        <p:nvSpPr>
          <p:cNvPr id="13" name="Content Placeholder 4"/>
          <p:cNvSpPr>
            <a:spLocks noGrp="1"/>
          </p:cNvSpPr>
          <p:nvPr>
            <p:ph sz="quarter" idx="20"/>
          </p:nvPr>
        </p:nvSpPr>
        <p:spPr>
          <a:xfrm>
            <a:off x="3724859" y="2633890"/>
            <a:ext cx="3223683" cy="1789113"/>
          </a:xfrm>
        </p:spPr>
        <p:txBody>
          <a:bodyPr/>
          <a:lstStyle/>
          <a:p>
            <a:pPr lvl="0"/>
            <a:endParaRPr lang="en-US" dirty="0"/>
          </a:p>
        </p:txBody>
      </p:sp>
      <p:sp>
        <p:nvSpPr>
          <p:cNvPr id="14" name="Content Placeholder 4"/>
          <p:cNvSpPr>
            <a:spLocks noGrp="1"/>
          </p:cNvSpPr>
          <p:nvPr>
            <p:ph sz="quarter" idx="21"/>
          </p:nvPr>
        </p:nvSpPr>
        <p:spPr>
          <a:xfrm>
            <a:off x="7959023" y="2633890"/>
            <a:ext cx="3223683" cy="1789113"/>
          </a:xfrm>
        </p:spPr>
        <p:txBody>
          <a:bodyPr/>
          <a:lstStyle/>
          <a:p>
            <a:pPr lvl="0"/>
            <a:endParaRPr lang="en-US" dirty="0"/>
          </a:p>
        </p:txBody>
      </p:sp>
      <p:sp>
        <p:nvSpPr>
          <p:cNvPr id="15" name="Content Placeholder 4"/>
          <p:cNvSpPr>
            <a:spLocks noGrp="1"/>
          </p:cNvSpPr>
          <p:nvPr>
            <p:ph sz="quarter" idx="22"/>
          </p:nvPr>
        </p:nvSpPr>
        <p:spPr>
          <a:xfrm>
            <a:off x="1744565" y="3265148"/>
            <a:ext cx="3223683" cy="1789113"/>
          </a:xfrm>
        </p:spPr>
        <p:txBody>
          <a:bodyPr/>
          <a:lstStyle/>
          <a:p>
            <a:pPr lvl="0"/>
            <a:endParaRPr lang="en-US" dirty="0"/>
          </a:p>
        </p:txBody>
      </p:sp>
      <p:sp>
        <p:nvSpPr>
          <p:cNvPr id="17" name="Text Placeholder 16"/>
          <p:cNvSpPr>
            <a:spLocks noGrp="1"/>
          </p:cNvSpPr>
          <p:nvPr>
            <p:ph type="body" sz="quarter" idx="23"/>
          </p:nvPr>
        </p:nvSpPr>
        <p:spPr>
          <a:xfrm>
            <a:off x="211667" y="5699125"/>
            <a:ext cx="7321551" cy="457200"/>
          </a:xfrm>
        </p:spPr>
        <p:txBody>
          <a:bodyPr/>
          <a:lstStyle/>
          <a:p>
            <a:pPr lvl="0"/>
            <a:endParaRPr lang="en-US" dirty="0"/>
          </a:p>
        </p:txBody>
      </p:sp>
      <p:sp>
        <p:nvSpPr>
          <p:cNvPr id="19" name="Text Placeholder 18"/>
          <p:cNvSpPr>
            <a:spLocks noGrp="1"/>
          </p:cNvSpPr>
          <p:nvPr>
            <p:ph type="body" sz="quarter" idx="24"/>
          </p:nvPr>
        </p:nvSpPr>
        <p:spPr>
          <a:xfrm>
            <a:off x="211667" y="6288087"/>
            <a:ext cx="7321551" cy="501650"/>
          </a:xfrm>
        </p:spPr>
        <p:txBody>
          <a:bodyPr/>
          <a:lstStyle/>
          <a:p>
            <a:pPr lvl="0"/>
            <a:endParaRPr lang="en-US" dirty="0"/>
          </a:p>
        </p:txBody>
      </p:sp>
    </p:spTree>
    <p:extLst>
      <p:ext uri="{BB962C8B-B14F-4D97-AF65-F5344CB8AC3E}">
        <p14:creationId xmlns:p14="http://schemas.microsoft.com/office/powerpoint/2010/main" val="2896011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a:xfrm>
            <a:off x="211016" y="1825626"/>
            <a:ext cx="3130899" cy="1774825"/>
          </a:xfrm>
        </p:spPr>
        <p:txBody>
          <a:bodyPr/>
          <a:lstStyle>
            <a:lvl1pPr>
              <a:lnSpc>
                <a:spcPct val="100000"/>
              </a:lnSpc>
              <a:defRPr sz="3600">
                <a:latin typeface="Arial" panose="020B0604020202020204" pitchFamily="34" charset="0"/>
                <a:cs typeface="Arial" panose="020B0604020202020204" pitchFamily="34" charset="0"/>
              </a:defRPr>
            </a:lvl1pPr>
            <a:lvl2pPr marL="685800" indent="-2286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buSzPct val="50000"/>
              <a:buFont typeface="Courier New" panose="02070309020205020404" pitchFamily="49" charset="0"/>
              <a:buChar char="o"/>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endParaRPr lang="en-US" dirty="0"/>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4"/>
          <p:cNvSpPr>
            <a:spLocks noGrp="1"/>
          </p:cNvSpPr>
          <p:nvPr>
            <p:ph sz="quarter" idx="13"/>
          </p:nvPr>
        </p:nvSpPr>
        <p:spPr>
          <a:xfrm>
            <a:off x="3613151" y="1844676"/>
            <a:ext cx="3223683" cy="1789113"/>
          </a:xfrm>
        </p:spPr>
        <p:txBody>
          <a:bodyPr/>
          <a:lstStyle/>
          <a:p>
            <a:pPr lvl="0"/>
            <a:endParaRPr lang="en-US" dirty="0"/>
          </a:p>
        </p:txBody>
      </p:sp>
      <p:sp>
        <p:nvSpPr>
          <p:cNvPr id="7" name="Content Placeholder 4"/>
          <p:cNvSpPr>
            <a:spLocks noGrp="1"/>
          </p:cNvSpPr>
          <p:nvPr>
            <p:ph sz="quarter" idx="14"/>
          </p:nvPr>
        </p:nvSpPr>
        <p:spPr>
          <a:xfrm>
            <a:off x="7198133" y="1844676"/>
            <a:ext cx="3223683" cy="1789113"/>
          </a:xfrm>
        </p:spPr>
        <p:txBody>
          <a:bodyPr/>
          <a:lstStyle/>
          <a:p>
            <a:pPr lvl="0"/>
            <a:endParaRPr lang="en-US" dirty="0"/>
          </a:p>
        </p:txBody>
      </p:sp>
      <p:sp>
        <p:nvSpPr>
          <p:cNvPr id="8" name="Content Placeholder 4"/>
          <p:cNvSpPr>
            <a:spLocks noGrp="1"/>
          </p:cNvSpPr>
          <p:nvPr>
            <p:ph sz="quarter" idx="15"/>
          </p:nvPr>
        </p:nvSpPr>
        <p:spPr>
          <a:xfrm>
            <a:off x="7198133" y="3752397"/>
            <a:ext cx="3223683" cy="1789113"/>
          </a:xfrm>
        </p:spPr>
        <p:txBody>
          <a:bodyPr/>
          <a:lstStyle/>
          <a:p>
            <a:pPr lvl="0"/>
            <a:endParaRPr lang="en-US" dirty="0"/>
          </a:p>
        </p:txBody>
      </p:sp>
      <p:sp>
        <p:nvSpPr>
          <p:cNvPr id="9" name="Content Placeholder 4"/>
          <p:cNvSpPr>
            <a:spLocks noGrp="1"/>
          </p:cNvSpPr>
          <p:nvPr>
            <p:ph sz="quarter" idx="16"/>
          </p:nvPr>
        </p:nvSpPr>
        <p:spPr>
          <a:xfrm>
            <a:off x="3751036" y="3752397"/>
            <a:ext cx="3223683" cy="1789113"/>
          </a:xfrm>
        </p:spPr>
        <p:txBody>
          <a:bodyPr/>
          <a:lstStyle/>
          <a:p>
            <a:pPr lvl="0"/>
            <a:endParaRPr lang="en-US" dirty="0"/>
          </a:p>
        </p:txBody>
      </p:sp>
      <p:sp>
        <p:nvSpPr>
          <p:cNvPr id="10" name="Content Placeholder 4"/>
          <p:cNvSpPr>
            <a:spLocks noGrp="1"/>
          </p:cNvSpPr>
          <p:nvPr>
            <p:ph sz="quarter" idx="17"/>
          </p:nvPr>
        </p:nvSpPr>
        <p:spPr>
          <a:xfrm>
            <a:off x="211016" y="3752396"/>
            <a:ext cx="3223683" cy="1789113"/>
          </a:xfrm>
        </p:spPr>
        <p:txBody>
          <a:bodyPr/>
          <a:lstStyle/>
          <a:p>
            <a:pPr lvl="0"/>
            <a:endParaRPr lang="en-US" dirty="0"/>
          </a:p>
        </p:txBody>
      </p:sp>
      <p:sp>
        <p:nvSpPr>
          <p:cNvPr id="11" name="Content Placeholder 4"/>
          <p:cNvSpPr>
            <a:spLocks noGrp="1"/>
          </p:cNvSpPr>
          <p:nvPr>
            <p:ph sz="quarter" idx="18"/>
          </p:nvPr>
        </p:nvSpPr>
        <p:spPr>
          <a:xfrm>
            <a:off x="5496228" y="2633890"/>
            <a:ext cx="3223683" cy="1789113"/>
          </a:xfrm>
        </p:spPr>
        <p:txBody>
          <a:bodyPr/>
          <a:lstStyle/>
          <a:p>
            <a:pPr lvl="0"/>
            <a:endParaRPr lang="en-US" dirty="0"/>
          </a:p>
        </p:txBody>
      </p:sp>
      <p:sp>
        <p:nvSpPr>
          <p:cNvPr id="12" name="Content Placeholder 4"/>
          <p:cNvSpPr>
            <a:spLocks noGrp="1"/>
          </p:cNvSpPr>
          <p:nvPr>
            <p:ph sz="quarter" idx="19"/>
          </p:nvPr>
        </p:nvSpPr>
        <p:spPr>
          <a:xfrm>
            <a:off x="1730073" y="2633890"/>
            <a:ext cx="3223683" cy="1789113"/>
          </a:xfrm>
        </p:spPr>
        <p:txBody>
          <a:bodyPr/>
          <a:lstStyle/>
          <a:p>
            <a:pPr lvl="0"/>
            <a:endParaRPr lang="en-US" dirty="0"/>
          </a:p>
        </p:txBody>
      </p:sp>
      <p:sp>
        <p:nvSpPr>
          <p:cNvPr id="13" name="Content Placeholder 4"/>
          <p:cNvSpPr>
            <a:spLocks noGrp="1"/>
          </p:cNvSpPr>
          <p:nvPr>
            <p:ph sz="quarter" idx="20"/>
          </p:nvPr>
        </p:nvSpPr>
        <p:spPr>
          <a:xfrm>
            <a:off x="3724859" y="2633890"/>
            <a:ext cx="3223683" cy="1789113"/>
          </a:xfrm>
        </p:spPr>
        <p:txBody>
          <a:bodyPr/>
          <a:lstStyle/>
          <a:p>
            <a:pPr lvl="0"/>
            <a:endParaRPr lang="en-US" dirty="0"/>
          </a:p>
        </p:txBody>
      </p:sp>
      <p:sp>
        <p:nvSpPr>
          <p:cNvPr id="14" name="Content Placeholder 4"/>
          <p:cNvSpPr>
            <a:spLocks noGrp="1"/>
          </p:cNvSpPr>
          <p:nvPr>
            <p:ph sz="quarter" idx="21"/>
          </p:nvPr>
        </p:nvSpPr>
        <p:spPr>
          <a:xfrm>
            <a:off x="7959023" y="2633890"/>
            <a:ext cx="3223683" cy="1789113"/>
          </a:xfrm>
        </p:spPr>
        <p:txBody>
          <a:bodyPr/>
          <a:lstStyle/>
          <a:p>
            <a:pPr lvl="0"/>
            <a:endParaRPr lang="en-US" dirty="0"/>
          </a:p>
        </p:txBody>
      </p:sp>
      <p:sp>
        <p:nvSpPr>
          <p:cNvPr id="15" name="Content Placeholder 4"/>
          <p:cNvSpPr>
            <a:spLocks noGrp="1"/>
          </p:cNvSpPr>
          <p:nvPr>
            <p:ph sz="quarter" idx="22"/>
          </p:nvPr>
        </p:nvSpPr>
        <p:spPr>
          <a:xfrm>
            <a:off x="1744565" y="3265148"/>
            <a:ext cx="3223683" cy="1789113"/>
          </a:xfrm>
        </p:spPr>
        <p:txBody>
          <a:bodyPr/>
          <a:lstStyle/>
          <a:p>
            <a:pPr lvl="0"/>
            <a:endParaRPr lang="en-US" dirty="0"/>
          </a:p>
        </p:txBody>
      </p:sp>
      <p:sp>
        <p:nvSpPr>
          <p:cNvPr id="17" name="Text Placeholder 16"/>
          <p:cNvSpPr>
            <a:spLocks noGrp="1"/>
          </p:cNvSpPr>
          <p:nvPr>
            <p:ph type="body" sz="quarter" idx="23"/>
          </p:nvPr>
        </p:nvSpPr>
        <p:spPr>
          <a:xfrm>
            <a:off x="211667" y="5699125"/>
            <a:ext cx="7321551" cy="457200"/>
          </a:xfrm>
        </p:spPr>
        <p:txBody>
          <a:bodyPr/>
          <a:lstStyle/>
          <a:p>
            <a:pPr lvl="0"/>
            <a:endParaRPr lang="en-US" dirty="0"/>
          </a:p>
        </p:txBody>
      </p:sp>
      <p:sp>
        <p:nvSpPr>
          <p:cNvPr id="19" name="Text Placeholder 18"/>
          <p:cNvSpPr>
            <a:spLocks noGrp="1"/>
          </p:cNvSpPr>
          <p:nvPr>
            <p:ph type="body" sz="quarter" idx="24"/>
          </p:nvPr>
        </p:nvSpPr>
        <p:spPr>
          <a:xfrm>
            <a:off x="211667" y="6288087"/>
            <a:ext cx="7321551" cy="501650"/>
          </a:xfrm>
        </p:spPr>
        <p:txBody>
          <a:bodyPr/>
          <a:lstStyle/>
          <a:p>
            <a:pPr lvl="0"/>
            <a:endParaRPr lang="en-US" dirty="0"/>
          </a:p>
        </p:txBody>
      </p:sp>
    </p:spTree>
    <p:extLst>
      <p:ext uri="{BB962C8B-B14F-4D97-AF65-F5344CB8AC3E}">
        <p14:creationId xmlns:p14="http://schemas.microsoft.com/office/powerpoint/2010/main" val="2998835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sz="3600">
                <a:latin typeface="Arial" panose="020B0604020202020204" pitchFamily="34" charset="0"/>
                <a:cs typeface="Arial" panose="020B0604020202020204" pitchFamily="34" charset="0"/>
              </a:defRPr>
            </a:lvl1pPr>
            <a:lvl2pPr marL="685800" indent="-2286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buSzPct val="50000"/>
              <a:buFont typeface="Courier New" panose="02070309020205020404" pitchFamily="49" charset="0"/>
              <a:buChar char="o"/>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How to Pull CALPADS ODS Extracts for the Data Drilldown</a:t>
            </a:r>
            <a:endParaRPr lang="en-US" dirty="0"/>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6"/>
          <p:cNvSpPr>
            <a:spLocks noGrp="1"/>
          </p:cNvSpPr>
          <p:nvPr>
            <p:ph sz="quarter" idx="13"/>
          </p:nvPr>
        </p:nvSpPr>
        <p:spPr>
          <a:xfrm>
            <a:off x="7937500" y="2168525"/>
            <a:ext cx="3525838" cy="321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3600450" y="2800350"/>
            <a:ext cx="3836988" cy="3006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42000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sz="3600">
                <a:latin typeface="Arial" panose="020B0604020202020204" pitchFamily="34" charset="0"/>
                <a:cs typeface="Arial" panose="020B0604020202020204" pitchFamily="34" charset="0"/>
              </a:defRPr>
            </a:lvl1pPr>
            <a:lvl2pPr marL="685800" indent="-2286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buSzPct val="50000"/>
              <a:buFont typeface="Courier New" panose="02070309020205020404" pitchFamily="49" charset="0"/>
              <a:buChar char="o"/>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How to Pull CALPADS ODS Extracts for the Data Drilldown</a:t>
            </a:r>
            <a:endParaRPr lang="en-US" dirty="0"/>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6"/>
          <p:cNvSpPr>
            <a:spLocks noGrp="1"/>
          </p:cNvSpPr>
          <p:nvPr>
            <p:ph sz="quarter" idx="13"/>
          </p:nvPr>
        </p:nvSpPr>
        <p:spPr>
          <a:xfrm>
            <a:off x="7937500" y="2168525"/>
            <a:ext cx="3525838" cy="321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3600450" y="2800350"/>
            <a:ext cx="3836988" cy="3006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18103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sz="3600">
                <a:latin typeface="Arial" panose="020B0604020202020204" pitchFamily="34" charset="0"/>
                <a:cs typeface="Arial" panose="020B0604020202020204" pitchFamily="34" charset="0"/>
              </a:defRPr>
            </a:lvl1pPr>
            <a:lvl2pPr marL="685800" indent="-2286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buSzPct val="50000"/>
              <a:buFont typeface="Courier New" panose="02070309020205020404" pitchFamily="49" charset="0"/>
              <a:buChar char="o"/>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How to Pull CALPADS ODS Extracts for the Data Drilldown</a:t>
            </a:r>
            <a:endParaRPr lang="en-US" dirty="0"/>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6"/>
          <p:cNvSpPr>
            <a:spLocks noGrp="1"/>
          </p:cNvSpPr>
          <p:nvPr>
            <p:ph sz="quarter" idx="13"/>
          </p:nvPr>
        </p:nvSpPr>
        <p:spPr>
          <a:xfrm>
            <a:off x="7937500" y="2168525"/>
            <a:ext cx="3525838" cy="321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3600450" y="2800350"/>
            <a:ext cx="3836988" cy="3006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22398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sz="3600">
                <a:latin typeface="Arial" panose="020B0604020202020204" pitchFamily="34" charset="0"/>
                <a:cs typeface="Arial" panose="020B0604020202020204" pitchFamily="34" charset="0"/>
              </a:defRPr>
            </a:lvl1pPr>
            <a:lvl2pPr marL="685800" indent="-2286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buSzPct val="50000"/>
              <a:buFont typeface="Courier New" panose="02070309020205020404" pitchFamily="49" charset="0"/>
              <a:buChar char="o"/>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How to Pull CALPADS ODS Extracts for the Data Drilldown</a:t>
            </a:r>
            <a:endParaRPr lang="en-US" dirty="0"/>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6"/>
          <p:cNvSpPr>
            <a:spLocks noGrp="1"/>
          </p:cNvSpPr>
          <p:nvPr>
            <p:ph sz="quarter" idx="13"/>
          </p:nvPr>
        </p:nvSpPr>
        <p:spPr>
          <a:xfrm>
            <a:off x="7937500" y="2168525"/>
            <a:ext cx="3525838" cy="321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3600450" y="2800350"/>
            <a:ext cx="3836988" cy="3006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7092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32766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Content Placeholder 3"/>
          <p:cNvSpPr>
            <a:spLocks noGrp="1"/>
          </p:cNvSpPr>
          <p:nvPr>
            <p:ph sz="half" idx="2"/>
          </p:nvPr>
        </p:nvSpPr>
        <p:spPr>
          <a:xfrm>
            <a:off x="7962900" y="1825625"/>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0" name="Footer Placeholder 9"/>
          <p:cNvSpPr>
            <a:spLocks noGrp="1"/>
          </p:cNvSpPr>
          <p:nvPr>
            <p:ph type="ftr" sz="quarter" idx="11"/>
          </p:nvPr>
        </p:nvSpPr>
        <p:spPr>
          <a:xfrm>
            <a:off x="2819400" y="6356350"/>
            <a:ext cx="4114800" cy="365125"/>
          </a:xfrm>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a:t>How to Pull CALPADS ODS Extracts for the Data Drilldown</a:t>
            </a:r>
            <a:endParaRPr lang="en-US" dirty="0"/>
          </a:p>
        </p:txBody>
      </p:sp>
      <p:sp>
        <p:nvSpPr>
          <p:cNvPr id="11" name="Slide Number Placeholder 10"/>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10535E65-2398-45FF-9C2C-B1AB07D87C2F}" type="slidenum">
              <a:rPr lang="en-US" smtClean="0"/>
              <a:pPr/>
              <a:t>‹#›</a:t>
            </a:fld>
            <a:endParaRPr lang="en-US" dirty="0"/>
          </a:p>
        </p:txBody>
      </p:sp>
      <p:sp>
        <p:nvSpPr>
          <p:cNvPr id="7" name="Content Placeholder 3"/>
          <p:cNvSpPr>
            <a:spLocks noGrp="1"/>
          </p:cNvSpPr>
          <p:nvPr>
            <p:ph sz="half" idx="13"/>
          </p:nvPr>
        </p:nvSpPr>
        <p:spPr>
          <a:xfrm>
            <a:off x="7962900" y="3935412"/>
            <a:ext cx="3390899"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Content Placeholder 2"/>
          <p:cNvSpPr>
            <a:spLocks noGrp="1"/>
          </p:cNvSpPr>
          <p:nvPr>
            <p:ph sz="half" idx="14"/>
          </p:nvPr>
        </p:nvSpPr>
        <p:spPr>
          <a:xfrm>
            <a:off x="838200" y="3935412"/>
            <a:ext cx="32766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Content Placeholder 3"/>
          <p:cNvSpPr>
            <a:spLocks noGrp="1"/>
          </p:cNvSpPr>
          <p:nvPr>
            <p:ph sz="half" idx="15"/>
          </p:nvPr>
        </p:nvSpPr>
        <p:spPr>
          <a:xfrm>
            <a:off x="4343400" y="1825625"/>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Content Placeholder 3"/>
          <p:cNvSpPr>
            <a:spLocks noGrp="1"/>
          </p:cNvSpPr>
          <p:nvPr>
            <p:ph sz="half" idx="16"/>
          </p:nvPr>
        </p:nvSpPr>
        <p:spPr>
          <a:xfrm>
            <a:off x="4343400" y="3935412"/>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962971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sz="3600">
                <a:latin typeface="Arial" panose="020B0604020202020204" pitchFamily="34" charset="0"/>
                <a:cs typeface="Arial" panose="020B0604020202020204" pitchFamily="34" charset="0"/>
              </a:defRPr>
            </a:lvl1pPr>
            <a:lvl2pPr marL="685800" indent="-2286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buSzPct val="50000"/>
              <a:buFont typeface="Courier New" panose="02070309020205020404" pitchFamily="49" charset="0"/>
              <a:buChar char="o"/>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How to Pull CALPADS ODS Extracts for the Data Drilldown</a:t>
            </a:r>
            <a:endParaRPr lang="en-US" dirty="0"/>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6"/>
          <p:cNvSpPr>
            <a:spLocks noGrp="1"/>
          </p:cNvSpPr>
          <p:nvPr>
            <p:ph sz="quarter" idx="13"/>
          </p:nvPr>
        </p:nvSpPr>
        <p:spPr>
          <a:xfrm>
            <a:off x="7937500" y="2168525"/>
            <a:ext cx="3525838" cy="321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3600450" y="2800350"/>
            <a:ext cx="3836988" cy="3006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8210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sz="3600">
                <a:latin typeface="Arial" panose="020B0604020202020204" pitchFamily="34" charset="0"/>
                <a:cs typeface="Arial" panose="020B0604020202020204" pitchFamily="34" charset="0"/>
              </a:defRPr>
            </a:lvl1pPr>
            <a:lvl2pPr marL="685800" indent="-2286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buSzPct val="50000"/>
              <a:buFont typeface="Courier New" panose="02070309020205020404" pitchFamily="49" charset="0"/>
              <a:buChar char="o"/>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How to Pull CALPADS ODS Extracts for the Data Drilldown</a:t>
            </a:r>
            <a:endParaRPr lang="en-US" dirty="0"/>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6"/>
          <p:cNvSpPr>
            <a:spLocks noGrp="1"/>
          </p:cNvSpPr>
          <p:nvPr>
            <p:ph sz="quarter" idx="13"/>
          </p:nvPr>
        </p:nvSpPr>
        <p:spPr>
          <a:xfrm>
            <a:off x="7937500" y="2168525"/>
            <a:ext cx="3525838" cy="321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3600450" y="2800350"/>
            <a:ext cx="3836988" cy="3006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2483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1645" y="1188779"/>
            <a:ext cx="11618976" cy="2048256"/>
          </a:xfrm>
        </p:spPr>
        <p:txBody>
          <a:bodyPr anchor="ctr">
            <a:normAutofit/>
          </a:bodyPr>
          <a:lstStyle>
            <a:lvl1pPr algn="ctr">
              <a:defRPr sz="3600" baseline="0"/>
            </a:lvl1pPr>
          </a:lstStyle>
          <a:p>
            <a:r>
              <a:rPr lang="en-US" dirty="0"/>
              <a:t>Click to edit Master title style</a:t>
            </a:r>
          </a:p>
        </p:txBody>
      </p:sp>
      <p:sp>
        <p:nvSpPr>
          <p:cNvPr id="3" name="Subtitle 2"/>
          <p:cNvSpPr>
            <a:spLocks noGrp="1"/>
          </p:cNvSpPr>
          <p:nvPr>
            <p:ph type="subTitle" idx="1"/>
          </p:nvPr>
        </p:nvSpPr>
        <p:spPr>
          <a:xfrm>
            <a:off x="231645" y="3784539"/>
            <a:ext cx="11618976" cy="2029968"/>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632" y="6081336"/>
            <a:ext cx="4089400" cy="666750"/>
          </a:xfrm>
          <a:prstGeom prst="rect">
            <a:avLst/>
          </a:prstGeom>
        </p:spPr>
      </p:pic>
      <p:cxnSp>
        <p:nvCxnSpPr>
          <p:cNvPr id="8" name="Straight Connector 7"/>
          <p:cNvCxnSpPr/>
          <p:nvPr userDrawn="1"/>
        </p:nvCxnSpPr>
        <p:spPr>
          <a:xfrm flipV="1">
            <a:off x="287217" y="3492379"/>
            <a:ext cx="9472247" cy="17584"/>
          </a:xfrm>
          <a:prstGeom prst="line">
            <a:avLst/>
          </a:prstGeom>
          <a:ln w="127000" cap="flat" cmpd="sng">
            <a:gradFill flip="none" rotWithShape="1">
              <a:gsLst>
                <a:gs pos="98000">
                  <a:schemeClr val="bg1"/>
                </a:gs>
                <a:gs pos="81000">
                  <a:srgbClr val="003399"/>
                </a:gs>
              </a:gsLst>
              <a:path path="circle">
                <a:fillToRect t="100000" r="100000"/>
              </a:path>
              <a:tileRect l="-100000" b="-100000"/>
            </a:gradFill>
            <a:bevel/>
          </a:ln>
          <a:effectLst/>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4535815" y="6286422"/>
            <a:ext cx="4394824" cy="461665"/>
          </a:xfrm>
          <a:prstGeom prst="rect">
            <a:avLst/>
          </a:prstGeom>
          <a:noFill/>
        </p:spPr>
        <p:txBody>
          <a:bodyPr wrap="square" rtlCol="0">
            <a:spAutoFit/>
          </a:bodyPr>
          <a:lstStyle/>
          <a:p>
            <a:r>
              <a:rPr lang="en-US" sz="1200" b="1" cap="small" dirty="0">
                <a:solidFill>
                  <a:srgbClr val="000066"/>
                </a:solidFill>
                <a:latin typeface="Arial" panose="020B0604020202020204" pitchFamily="34" charset="0"/>
                <a:cs typeface="Arial" panose="020B0604020202020204" pitchFamily="34" charset="0"/>
              </a:rPr>
              <a:t>Tom Torlakson</a:t>
            </a:r>
          </a:p>
          <a:p>
            <a:r>
              <a:rPr lang="en-US" sz="1200" b="1" dirty="0">
                <a:solidFill>
                  <a:srgbClr val="000066"/>
                </a:solidFill>
                <a:latin typeface="Arial" panose="020B0604020202020204" pitchFamily="34" charset="0"/>
                <a:cs typeface="Arial" panose="020B0604020202020204" pitchFamily="34" charset="0"/>
              </a:rPr>
              <a:t>State Superintendent of Public Instruction</a:t>
            </a:r>
          </a:p>
        </p:txBody>
      </p:sp>
    </p:spTree>
    <p:extLst>
      <p:ext uri="{BB962C8B-B14F-4D97-AF65-F5344CB8AC3E}">
        <p14:creationId xmlns:p14="http://schemas.microsoft.com/office/powerpoint/2010/main" val="37117381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spcBef>
                <a:spcPts val="1200"/>
              </a:spcBef>
              <a:defRPr>
                <a:latin typeface="Arial" panose="020B0604020202020204" pitchFamily="34" charset="0"/>
                <a:cs typeface="Arial" panose="020B0604020202020204" pitchFamily="34" charset="0"/>
              </a:defRPr>
            </a:lvl1pPr>
            <a:lvl2pPr marL="685800" indent="-228600">
              <a:lnSpc>
                <a:spcPct val="100000"/>
              </a:lnSpc>
              <a:spcBef>
                <a:spcPts val="12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spcBef>
                <a:spcPts val="1200"/>
              </a:spcBef>
              <a:buFont typeface="Wingdings" panose="05000000000000000000" pitchFamily="2" charset="2"/>
              <a:buChar char="§"/>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How to Pull CALPADS ODS Extracts for the Data Drilldown</a:t>
            </a:r>
            <a:endParaRPr lang="en-US" dirty="0"/>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2994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2712" y="1825625"/>
            <a:ext cx="5608320" cy="4351338"/>
          </a:xfrm>
        </p:spPr>
        <p:txBody>
          <a:bodyPr/>
          <a:lstStyle>
            <a:lvl1pPr>
              <a:lnSpc>
                <a:spcPct val="100000"/>
              </a:lnSpc>
              <a:spcBef>
                <a:spcPts val="1200"/>
              </a:spcBef>
              <a:defRPr>
                <a:latin typeface="Arial" panose="020B0604020202020204" pitchFamily="34" charset="0"/>
                <a:cs typeface="Arial" panose="020B0604020202020204" pitchFamily="34" charset="0"/>
              </a:defRPr>
            </a:lvl1pPr>
            <a:lvl2pPr>
              <a:lnSpc>
                <a:spcPct val="100000"/>
              </a:lnSpc>
              <a:spcBef>
                <a:spcPts val="1200"/>
              </a:spcBef>
              <a:defRPr>
                <a:latin typeface="Arial" panose="020B0604020202020204" pitchFamily="34" charset="0"/>
                <a:cs typeface="Arial" panose="020B0604020202020204" pitchFamily="34" charset="0"/>
              </a:defRPr>
            </a:lvl2pPr>
            <a:lvl3pPr>
              <a:lnSpc>
                <a:spcPct val="100000"/>
              </a:lnSpc>
              <a:spcBef>
                <a:spcPts val="1200"/>
              </a:spcBef>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2301" y="1825625"/>
            <a:ext cx="5608320" cy="4351338"/>
          </a:xfrm>
        </p:spPr>
        <p:txBody>
          <a:bodyPr/>
          <a:lstStyle>
            <a:lvl1pPr>
              <a:lnSpc>
                <a:spcPct val="100000"/>
              </a:lnSpc>
              <a:spcBef>
                <a:spcPts val="1200"/>
              </a:spcBef>
              <a:defRPr>
                <a:latin typeface="Arial" panose="020B0604020202020204" pitchFamily="34" charset="0"/>
                <a:cs typeface="Arial" panose="020B0604020202020204" pitchFamily="34" charset="0"/>
              </a:defRPr>
            </a:lvl1pPr>
            <a:lvl2pPr>
              <a:lnSpc>
                <a:spcPct val="100000"/>
              </a:lnSpc>
              <a:spcBef>
                <a:spcPts val="1200"/>
              </a:spcBef>
              <a:defRPr>
                <a:latin typeface="Arial" panose="020B0604020202020204" pitchFamily="34" charset="0"/>
                <a:cs typeface="Arial" panose="020B0604020202020204" pitchFamily="34" charset="0"/>
              </a:defRPr>
            </a:lvl2pPr>
            <a:lvl3pPr>
              <a:lnSpc>
                <a:spcPct val="100000"/>
              </a:lnSpc>
              <a:spcBef>
                <a:spcPts val="1200"/>
              </a:spcBef>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a:t>How to Pull CALPADS ODS Extracts for the Data Drilldown</a:t>
            </a:r>
            <a:endParaRPr lang="en-US" dirty="0"/>
          </a:p>
        </p:txBody>
      </p:sp>
      <p:sp>
        <p:nvSpPr>
          <p:cNvPr id="7" name="Slide Number Placeholder 6"/>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73414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9646" y="-1"/>
            <a:ext cx="11400973" cy="16002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449645" y="1638301"/>
            <a:ext cx="5157787" cy="823912"/>
          </a:xfrm>
        </p:spPr>
        <p:txBody>
          <a:bodyPr anchor="b">
            <a:noAutofit/>
          </a:bodyPr>
          <a:lstStyle>
            <a:lvl1pPr marL="0" indent="0">
              <a:lnSpc>
                <a:spcPct val="100000"/>
              </a:lnSpc>
              <a:buNone/>
              <a:defRPr sz="3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49645"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667433" y="1638301"/>
            <a:ext cx="5183188" cy="823912"/>
          </a:xfrm>
        </p:spPr>
        <p:txBody>
          <a:bodyPr anchor="b">
            <a:noAutofit/>
          </a:bodyPr>
          <a:lstStyle>
            <a:lvl1pPr marL="0" indent="0">
              <a:lnSpc>
                <a:spcPct val="100000"/>
              </a:lnSpc>
              <a:spcBef>
                <a:spcPts val="1000"/>
              </a:spcBef>
              <a:buNone/>
              <a:defRPr sz="3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667434"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r>
              <a:rPr lang="en-US"/>
              <a:t>How to Pull CALPADS ODS Extracts for the Data Drilldown</a:t>
            </a:r>
            <a:endParaRPr lang="en-US" dirty="0"/>
          </a:p>
        </p:txBody>
      </p:sp>
      <p:sp>
        <p:nvSpPr>
          <p:cNvPr id="9" name="Slide Number Placeholder 8"/>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20333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US"/>
              <a:t>How to Pull CALPADS ODS Extracts for the Data Drilldown</a:t>
            </a:r>
            <a:endParaRPr lang="en-US" dirty="0"/>
          </a:p>
        </p:txBody>
      </p:sp>
      <p:sp>
        <p:nvSpPr>
          <p:cNvPr id="5" name="Slide Number Placeholder 4"/>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5883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608" y="0"/>
            <a:ext cx="11558013" cy="1572768"/>
          </a:xfrm>
        </p:spPr>
        <p:txBody>
          <a:bodyPr anchor="ctr"/>
          <a:lstStyle>
            <a:lvl1pPr>
              <a:defRPr sz="3200"/>
            </a:lvl1pPr>
          </a:lstStyle>
          <a:p>
            <a:r>
              <a:rPr lang="en-US" dirty="0"/>
              <a:t>Click to edit Master title style</a:t>
            </a:r>
          </a:p>
        </p:txBody>
      </p:sp>
      <p:sp>
        <p:nvSpPr>
          <p:cNvPr id="3" name="Picture Placeholder 2"/>
          <p:cNvSpPr>
            <a:spLocks noGrp="1"/>
          </p:cNvSpPr>
          <p:nvPr>
            <p:ph type="pic" idx="1"/>
          </p:nvPr>
        </p:nvSpPr>
        <p:spPr>
          <a:xfrm>
            <a:off x="4840221" y="1782985"/>
            <a:ext cx="7010400" cy="4087368"/>
          </a:xfrm>
        </p:spPr>
        <p:txBody>
          <a:bodyPr anchor="t"/>
          <a:lstStyle>
            <a:lvl1pPr marL="0" indent="0">
              <a:lnSpc>
                <a:spcPct val="100000"/>
              </a:lnSpc>
              <a:spcBef>
                <a:spcPts val="1200"/>
              </a:spcBef>
              <a:buNone/>
              <a:defRPr sz="20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92608" y="1782985"/>
            <a:ext cx="4315968" cy="4087368"/>
          </a:xfrm>
        </p:spPr>
        <p:txBody>
          <a:bodyPr>
            <a:normAutofit/>
          </a:bodyPr>
          <a:lstStyle>
            <a:lvl1pPr marL="0" indent="0">
              <a:lnSpc>
                <a:spcPct val="100000"/>
              </a:lnSpc>
              <a:spcBef>
                <a:spcPts val="1200"/>
              </a:spcBef>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r>
              <a:rPr lang="en-US"/>
              <a:t>How to Pull CALPADS ODS Extracts for the Data Drilldown</a:t>
            </a:r>
            <a:endParaRPr lang="en-US" dirty="0"/>
          </a:p>
        </p:txBody>
      </p:sp>
      <p:sp>
        <p:nvSpPr>
          <p:cNvPr id="7" name="Slide Number Placeholder 6"/>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99236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Graphic">
    <p:spTree>
      <p:nvGrpSpPr>
        <p:cNvPr id="1" name=""/>
        <p:cNvGrpSpPr/>
        <p:nvPr/>
      </p:nvGrpSpPr>
      <p:grpSpPr>
        <a:xfrm>
          <a:off x="0" y="0"/>
          <a:ext cx="0" cy="0"/>
          <a:chOff x="0" y="0"/>
          <a:chExt cx="0" cy="0"/>
        </a:xfrm>
      </p:grpSpPr>
      <p:sp>
        <p:nvSpPr>
          <p:cNvPr id="2" name="Title 1"/>
          <p:cNvSpPr>
            <a:spLocks noGrp="1"/>
          </p:cNvSpPr>
          <p:nvPr>
            <p:ph type="title"/>
          </p:nvPr>
        </p:nvSpPr>
        <p:spPr>
          <a:xfrm>
            <a:off x="536448" y="0"/>
            <a:ext cx="11119104" cy="1645920"/>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hasCustomPrompt="1"/>
          </p:nvPr>
        </p:nvSpPr>
        <p:spPr>
          <a:xfrm>
            <a:off x="536448" y="1907159"/>
            <a:ext cx="11119104" cy="4187952"/>
          </a:xfrm>
        </p:spPr>
        <p:txBody>
          <a:bodyPr/>
          <a:lstStyle>
            <a:lvl1pPr>
              <a:lnSpc>
                <a:spcPct val="100000"/>
              </a:lnSpc>
              <a:spcBef>
                <a:spcPts val="1200"/>
              </a:spcBef>
              <a:defRPr sz="3200">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6" name="Footer Placeholder 5"/>
          <p:cNvSpPr>
            <a:spLocks noGrp="1"/>
          </p:cNvSpPr>
          <p:nvPr>
            <p:ph type="ftr" sz="quarter" idx="11"/>
          </p:nvPr>
        </p:nvSpPr>
        <p:spPr/>
        <p:txBody>
          <a:bodyPr/>
          <a:lstStyle/>
          <a:p>
            <a:r>
              <a:rPr lang="en-US"/>
              <a:t>How to Pull CALPADS ODS Extracts for the Data Drilldown</a:t>
            </a:r>
            <a:endParaRPr lang="en-US" dirty="0"/>
          </a:p>
        </p:txBody>
      </p:sp>
      <p:sp>
        <p:nvSpPr>
          <p:cNvPr id="7" name="Slide Number Placeholder 6"/>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1316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5" name="Content Placeholder 4"/>
          <p:cNvSpPr>
            <a:spLocks noGrp="1"/>
          </p:cNvSpPr>
          <p:nvPr>
            <p:ph sz="quarter" idx="11"/>
          </p:nvPr>
        </p:nvSpPr>
        <p:spPr>
          <a:xfrm>
            <a:off x="414869" y="1837510"/>
            <a:ext cx="11353798" cy="4354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2050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90688"/>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2876550" y="6356350"/>
            <a:ext cx="4114800" cy="365125"/>
          </a:xfrm>
        </p:spPr>
        <p:txBody>
          <a:bodyPr/>
          <a:lstStyle/>
          <a:p>
            <a:r>
              <a:rPr lang="en-US">
                <a:solidFill>
                  <a:schemeClr val="accent1">
                    <a:lumMod val="50000"/>
                  </a:schemeClr>
                </a:solidFill>
                <a:latin typeface="Arial" panose="020B0604020202020204" pitchFamily="34" charset="0"/>
                <a:cs typeface="Arial" panose="020B0604020202020204" pitchFamily="34" charset="0"/>
              </a:rPr>
              <a:t>How to Pull CALPADS ODS Extracts for the Data Drilldown</a:t>
            </a: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10535E65-2398-45FF-9C2C-B1AB07D87C2F}" type="slidenum">
              <a:rPr lang="en-US" smtClean="0"/>
              <a:pPr/>
              <a:t>‹#›</a:t>
            </a:fld>
            <a:endParaRPr lang="en-US" dirty="0"/>
          </a:p>
        </p:txBody>
      </p:sp>
    </p:spTree>
    <p:extLst>
      <p:ext uri="{BB962C8B-B14F-4D97-AF65-F5344CB8AC3E}">
        <p14:creationId xmlns:p14="http://schemas.microsoft.com/office/powerpoint/2010/main" val="19539961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1645" y="1188779"/>
            <a:ext cx="11618976" cy="2048256"/>
          </a:xfrm>
        </p:spPr>
        <p:txBody>
          <a:bodyPr anchor="ctr">
            <a:normAutofit/>
          </a:bodyPr>
          <a:lstStyle>
            <a:lvl1pPr algn="ctr">
              <a:defRPr sz="4000" baseline="0"/>
            </a:lvl1pPr>
          </a:lstStyle>
          <a:p>
            <a:r>
              <a:rPr lang="en-US" dirty="0"/>
              <a:t>Click to edit Master title style</a:t>
            </a:r>
          </a:p>
        </p:txBody>
      </p:sp>
      <p:sp>
        <p:nvSpPr>
          <p:cNvPr id="3" name="Subtitle 2"/>
          <p:cNvSpPr>
            <a:spLocks noGrp="1"/>
          </p:cNvSpPr>
          <p:nvPr>
            <p:ph type="subTitle" idx="1"/>
          </p:nvPr>
        </p:nvSpPr>
        <p:spPr>
          <a:xfrm>
            <a:off x="231645" y="3784539"/>
            <a:ext cx="11618976" cy="2029968"/>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632" y="6081336"/>
            <a:ext cx="4089400" cy="666750"/>
          </a:xfrm>
          <a:prstGeom prst="rect">
            <a:avLst/>
          </a:prstGeom>
        </p:spPr>
      </p:pic>
      <p:cxnSp>
        <p:nvCxnSpPr>
          <p:cNvPr id="8" name="Straight Connector 7"/>
          <p:cNvCxnSpPr/>
          <p:nvPr userDrawn="1"/>
        </p:nvCxnSpPr>
        <p:spPr>
          <a:xfrm flipV="1">
            <a:off x="287217" y="3492379"/>
            <a:ext cx="9472247" cy="17584"/>
          </a:xfrm>
          <a:prstGeom prst="line">
            <a:avLst/>
          </a:prstGeom>
          <a:ln w="127000" cap="flat" cmpd="sng">
            <a:gradFill flip="none" rotWithShape="1">
              <a:gsLst>
                <a:gs pos="98000">
                  <a:schemeClr val="bg1"/>
                </a:gs>
                <a:gs pos="81000">
                  <a:srgbClr val="003399"/>
                </a:gs>
              </a:gsLst>
              <a:path path="circle">
                <a:fillToRect t="100000" r="100000"/>
              </a:path>
              <a:tileRect l="-100000" b="-100000"/>
            </a:gradFill>
            <a:bevel/>
          </a:ln>
          <a:effectLst/>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4535815" y="6286422"/>
            <a:ext cx="4394824" cy="461665"/>
          </a:xfrm>
          <a:prstGeom prst="rect">
            <a:avLst/>
          </a:prstGeom>
          <a:noFill/>
        </p:spPr>
        <p:txBody>
          <a:bodyPr wrap="square" rtlCol="0">
            <a:spAutoFit/>
          </a:bodyPr>
          <a:lstStyle/>
          <a:p>
            <a:r>
              <a:rPr lang="en-US" sz="1200" b="1" cap="small" dirty="0">
                <a:solidFill>
                  <a:srgbClr val="000066"/>
                </a:solidFill>
                <a:latin typeface="Arial" panose="020B0604020202020204" pitchFamily="34" charset="0"/>
                <a:cs typeface="Arial" panose="020B0604020202020204" pitchFamily="34" charset="0"/>
              </a:rPr>
              <a:t>Tom Torlakson</a:t>
            </a:r>
          </a:p>
          <a:p>
            <a:r>
              <a:rPr lang="en-US" sz="1200" b="1" dirty="0">
                <a:solidFill>
                  <a:srgbClr val="000066"/>
                </a:solidFill>
                <a:latin typeface="Arial" panose="020B0604020202020204" pitchFamily="34" charset="0"/>
                <a:cs typeface="Arial" panose="020B0604020202020204" pitchFamily="34" charset="0"/>
              </a:rPr>
              <a:t>State Superintendent of Public Instruction</a:t>
            </a:r>
          </a:p>
        </p:txBody>
      </p:sp>
    </p:spTree>
    <p:extLst>
      <p:ext uri="{BB962C8B-B14F-4D97-AF65-F5344CB8AC3E}">
        <p14:creationId xmlns:p14="http://schemas.microsoft.com/office/powerpoint/2010/main" val="53818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sz="3600">
                <a:latin typeface="Arial" panose="020B0604020202020204" pitchFamily="34" charset="0"/>
                <a:cs typeface="Arial" panose="020B0604020202020204" pitchFamily="34" charset="0"/>
              </a:defRPr>
            </a:lvl1pPr>
            <a:lvl2pPr marL="685800" indent="-2286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buSzPct val="50000"/>
              <a:buFont typeface="Courier New" panose="02070309020205020404" pitchFamily="49" charset="0"/>
              <a:buChar char="o"/>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How to Pull CALPADS ODS Extracts for the Data Drilldown</a:t>
            </a:r>
            <a:endParaRPr lang="en-US" dirty="0"/>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13814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62712" y="1825625"/>
            <a:ext cx="560832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2301" y="1825625"/>
            <a:ext cx="56083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How to Pull CALPADS ODS Extracts for the Data Drilldown</a:t>
            </a:r>
            <a:endParaRPr lang="en-US" dirty="0"/>
          </a:p>
        </p:txBody>
      </p:sp>
      <p:sp>
        <p:nvSpPr>
          <p:cNvPr id="7" name="Slide Number Placeholder 6"/>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87013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9646" y="-1"/>
            <a:ext cx="11400973" cy="16002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449645" y="1638301"/>
            <a:ext cx="5157787" cy="823912"/>
          </a:xfrm>
        </p:spPr>
        <p:txBody>
          <a:bodyPr anchor="b">
            <a:no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4964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7433" y="1638301"/>
            <a:ext cx="5183188" cy="823912"/>
          </a:xfrm>
        </p:spPr>
        <p:txBody>
          <a:bodyPr anchor="b">
            <a:no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667434"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a:t>How to Pull CALPADS ODS Extracts for the Data Drilldown</a:t>
            </a:r>
            <a:endParaRPr lang="en-US" dirty="0"/>
          </a:p>
        </p:txBody>
      </p:sp>
      <p:sp>
        <p:nvSpPr>
          <p:cNvPr id="9" name="Slide Number Placeholder 8"/>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694593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US"/>
              <a:t>How to Pull CALPADS ODS Extracts for the Data Drilldown</a:t>
            </a:r>
            <a:endParaRPr lang="en-US" dirty="0"/>
          </a:p>
        </p:txBody>
      </p:sp>
      <p:sp>
        <p:nvSpPr>
          <p:cNvPr id="5" name="Slide Number Placeholder 4"/>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93965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608" y="0"/>
            <a:ext cx="11558013" cy="1572768"/>
          </a:xfrm>
        </p:spPr>
        <p:txBody>
          <a:bodyPr anchor="ctr"/>
          <a:lstStyle>
            <a:lvl1pPr>
              <a:defRPr sz="3200"/>
            </a:lvl1pPr>
          </a:lstStyle>
          <a:p>
            <a:r>
              <a:rPr lang="en-US" dirty="0"/>
              <a:t>Click to edit Master title style</a:t>
            </a:r>
          </a:p>
        </p:txBody>
      </p:sp>
      <p:sp>
        <p:nvSpPr>
          <p:cNvPr id="3" name="Picture Placeholder 2"/>
          <p:cNvSpPr>
            <a:spLocks noGrp="1"/>
          </p:cNvSpPr>
          <p:nvPr>
            <p:ph type="pic" idx="1"/>
          </p:nvPr>
        </p:nvSpPr>
        <p:spPr>
          <a:xfrm>
            <a:off x="4840221" y="1782985"/>
            <a:ext cx="7010400" cy="4087368"/>
          </a:xfrm>
        </p:spPr>
        <p:txBody>
          <a:bodyPr anchor="t"/>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92608" y="1782985"/>
            <a:ext cx="4315968" cy="408736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r>
              <a:rPr lang="en-US"/>
              <a:t>How to Pull CALPADS ODS Extracts for the Data Drilldown</a:t>
            </a:r>
            <a:endParaRPr lang="en-US" dirty="0"/>
          </a:p>
        </p:txBody>
      </p:sp>
      <p:sp>
        <p:nvSpPr>
          <p:cNvPr id="7" name="Slide Number Placeholder 6"/>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58216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Graphic">
    <p:spTree>
      <p:nvGrpSpPr>
        <p:cNvPr id="1" name=""/>
        <p:cNvGrpSpPr/>
        <p:nvPr/>
      </p:nvGrpSpPr>
      <p:grpSpPr>
        <a:xfrm>
          <a:off x="0" y="0"/>
          <a:ext cx="0" cy="0"/>
          <a:chOff x="0" y="0"/>
          <a:chExt cx="0" cy="0"/>
        </a:xfrm>
      </p:grpSpPr>
      <p:sp>
        <p:nvSpPr>
          <p:cNvPr id="2" name="Title 1"/>
          <p:cNvSpPr>
            <a:spLocks noGrp="1"/>
          </p:cNvSpPr>
          <p:nvPr>
            <p:ph type="title"/>
          </p:nvPr>
        </p:nvSpPr>
        <p:spPr>
          <a:xfrm>
            <a:off x="536448" y="0"/>
            <a:ext cx="11119104" cy="1645920"/>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hasCustomPrompt="1"/>
          </p:nvPr>
        </p:nvSpPr>
        <p:spPr>
          <a:xfrm>
            <a:off x="536448" y="1907159"/>
            <a:ext cx="11119104" cy="41879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6" name="Footer Placeholder 5"/>
          <p:cNvSpPr>
            <a:spLocks noGrp="1"/>
          </p:cNvSpPr>
          <p:nvPr>
            <p:ph type="ftr" sz="quarter" idx="11"/>
          </p:nvPr>
        </p:nvSpPr>
        <p:spPr/>
        <p:txBody>
          <a:bodyPr/>
          <a:lstStyle/>
          <a:p>
            <a:r>
              <a:rPr lang="en-US"/>
              <a:t>How to Pull CALPADS ODS Extracts for the Data Drilldown</a:t>
            </a:r>
            <a:endParaRPr lang="en-US" dirty="0"/>
          </a:p>
        </p:txBody>
      </p:sp>
      <p:sp>
        <p:nvSpPr>
          <p:cNvPr id="7" name="Slide Number Placeholder 6"/>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16368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a:xfrm>
            <a:off x="211016" y="1825626"/>
            <a:ext cx="3130899" cy="1774825"/>
          </a:xfrm>
        </p:spPr>
        <p:txBody>
          <a:bodyPr/>
          <a:lstStyle>
            <a:lvl1pPr>
              <a:lnSpc>
                <a:spcPct val="100000"/>
              </a:lnSpc>
              <a:defRPr sz="3600">
                <a:latin typeface="Arial" panose="020B0604020202020204" pitchFamily="34" charset="0"/>
                <a:cs typeface="Arial" panose="020B0604020202020204" pitchFamily="34" charset="0"/>
              </a:defRPr>
            </a:lvl1pPr>
            <a:lvl2pPr marL="685800" indent="-2286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buSzPct val="50000"/>
              <a:buFont typeface="Courier New" panose="02070309020205020404" pitchFamily="49" charset="0"/>
              <a:buChar char="o"/>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endParaRPr lang="en-US" dirty="0"/>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4"/>
          <p:cNvSpPr>
            <a:spLocks noGrp="1"/>
          </p:cNvSpPr>
          <p:nvPr>
            <p:ph sz="quarter" idx="13"/>
          </p:nvPr>
        </p:nvSpPr>
        <p:spPr>
          <a:xfrm>
            <a:off x="3613151" y="1844676"/>
            <a:ext cx="3223683" cy="1789113"/>
          </a:xfrm>
        </p:spPr>
        <p:txBody>
          <a:bodyPr/>
          <a:lstStyle/>
          <a:p>
            <a:pPr lvl="0"/>
            <a:endParaRPr lang="en-US" dirty="0"/>
          </a:p>
        </p:txBody>
      </p:sp>
      <p:sp>
        <p:nvSpPr>
          <p:cNvPr id="7" name="Content Placeholder 4"/>
          <p:cNvSpPr>
            <a:spLocks noGrp="1"/>
          </p:cNvSpPr>
          <p:nvPr>
            <p:ph sz="quarter" idx="14"/>
          </p:nvPr>
        </p:nvSpPr>
        <p:spPr>
          <a:xfrm>
            <a:off x="7198133" y="1844676"/>
            <a:ext cx="3223683" cy="1789113"/>
          </a:xfrm>
        </p:spPr>
        <p:txBody>
          <a:bodyPr/>
          <a:lstStyle/>
          <a:p>
            <a:pPr lvl="0"/>
            <a:endParaRPr lang="en-US" dirty="0"/>
          </a:p>
        </p:txBody>
      </p:sp>
      <p:sp>
        <p:nvSpPr>
          <p:cNvPr id="8" name="Content Placeholder 4"/>
          <p:cNvSpPr>
            <a:spLocks noGrp="1"/>
          </p:cNvSpPr>
          <p:nvPr>
            <p:ph sz="quarter" idx="15"/>
          </p:nvPr>
        </p:nvSpPr>
        <p:spPr>
          <a:xfrm>
            <a:off x="7198133" y="3752397"/>
            <a:ext cx="3223683" cy="1789113"/>
          </a:xfrm>
        </p:spPr>
        <p:txBody>
          <a:bodyPr/>
          <a:lstStyle/>
          <a:p>
            <a:pPr lvl="0"/>
            <a:endParaRPr lang="en-US" dirty="0"/>
          </a:p>
        </p:txBody>
      </p:sp>
      <p:sp>
        <p:nvSpPr>
          <p:cNvPr id="9" name="Content Placeholder 4"/>
          <p:cNvSpPr>
            <a:spLocks noGrp="1"/>
          </p:cNvSpPr>
          <p:nvPr>
            <p:ph sz="quarter" idx="16"/>
          </p:nvPr>
        </p:nvSpPr>
        <p:spPr>
          <a:xfrm>
            <a:off x="3751036" y="3752397"/>
            <a:ext cx="3223683" cy="1789113"/>
          </a:xfrm>
        </p:spPr>
        <p:txBody>
          <a:bodyPr/>
          <a:lstStyle/>
          <a:p>
            <a:pPr lvl="0"/>
            <a:endParaRPr lang="en-US" dirty="0"/>
          </a:p>
        </p:txBody>
      </p:sp>
      <p:sp>
        <p:nvSpPr>
          <p:cNvPr id="10" name="Content Placeholder 4"/>
          <p:cNvSpPr>
            <a:spLocks noGrp="1"/>
          </p:cNvSpPr>
          <p:nvPr>
            <p:ph sz="quarter" idx="17"/>
          </p:nvPr>
        </p:nvSpPr>
        <p:spPr>
          <a:xfrm>
            <a:off x="211016" y="3752396"/>
            <a:ext cx="3223683" cy="1789113"/>
          </a:xfrm>
        </p:spPr>
        <p:txBody>
          <a:bodyPr/>
          <a:lstStyle/>
          <a:p>
            <a:pPr lvl="0"/>
            <a:endParaRPr lang="en-US" dirty="0"/>
          </a:p>
        </p:txBody>
      </p:sp>
      <p:sp>
        <p:nvSpPr>
          <p:cNvPr id="11" name="Content Placeholder 4"/>
          <p:cNvSpPr>
            <a:spLocks noGrp="1"/>
          </p:cNvSpPr>
          <p:nvPr>
            <p:ph sz="quarter" idx="18"/>
          </p:nvPr>
        </p:nvSpPr>
        <p:spPr>
          <a:xfrm>
            <a:off x="5496228" y="2633890"/>
            <a:ext cx="3223683" cy="1789113"/>
          </a:xfrm>
        </p:spPr>
        <p:txBody>
          <a:bodyPr/>
          <a:lstStyle/>
          <a:p>
            <a:pPr lvl="0"/>
            <a:endParaRPr lang="en-US" dirty="0"/>
          </a:p>
        </p:txBody>
      </p:sp>
      <p:sp>
        <p:nvSpPr>
          <p:cNvPr id="12" name="Content Placeholder 4"/>
          <p:cNvSpPr>
            <a:spLocks noGrp="1"/>
          </p:cNvSpPr>
          <p:nvPr>
            <p:ph sz="quarter" idx="19"/>
          </p:nvPr>
        </p:nvSpPr>
        <p:spPr>
          <a:xfrm>
            <a:off x="1730073" y="2633890"/>
            <a:ext cx="3223683" cy="1789113"/>
          </a:xfrm>
        </p:spPr>
        <p:txBody>
          <a:bodyPr/>
          <a:lstStyle/>
          <a:p>
            <a:pPr lvl="0"/>
            <a:endParaRPr lang="en-US" dirty="0"/>
          </a:p>
        </p:txBody>
      </p:sp>
      <p:sp>
        <p:nvSpPr>
          <p:cNvPr id="13" name="Content Placeholder 4"/>
          <p:cNvSpPr>
            <a:spLocks noGrp="1"/>
          </p:cNvSpPr>
          <p:nvPr>
            <p:ph sz="quarter" idx="20"/>
          </p:nvPr>
        </p:nvSpPr>
        <p:spPr>
          <a:xfrm>
            <a:off x="3724859" y="2633890"/>
            <a:ext cx="3223683" cy="1789113"/>
          </a:xfrm>
        </p:spPr>
        <p:txBody>
          <a:bodyPr/>
          <a:lstStyle/>
          <a:p>
            <a:pPr lvl="0"/>
            <a:endParaRPr lang="en-US" dirty="0"/>
          </a:p>
        </p:txBody>
      </p:sp>
      <p:sp>
        <p:nvSpPr>
          <p:cNvPr id="14" name="Content Placeholder 4"/>
          <p:cNvSpPr>
            <a:spLocks noGrp="1"/>
          </p:cNvSpPr>
          <p:nvPr>
            <p:ph sz="quarter" idx="21"/>
          </p:nvPr>
        </p:nvSpPr>
        <p:spPr>
          <a:xfrm>
            <a:off x="7959023" y="2633890"/>
            <a:ext cx="3223683" cy="1789113"/>
          </a:xfrm>
        </p:spPr>
        <p:txBody>
          <a:bodyPr/>
          <a:lstStyle/>
          <a:p>
            <a:pPr lvl="0"/>
            <a:endParaRPr lang="en-US" dirty="0"/>
          </a:p>
        </p:txBody>
      </p:sp>
      <p:sp>
        <p:nvSpPr>
          <p:cNvPr id="15" name="Content Placeholder 4"/>
          <p:cNvSpPr>
            <a:spLocks noGrp="1"/>
          </p:cNvSpPr>
          <p:nvPr>
            <p:ph sz="quarter" idx="22"/>
          </p:nvPr>
        </p:nvSpPr>
        <p:spPr>
          <a:xfrm>
            <a:off x="1744565" y="3265148"/>
            <a:ext cx="3223683" cy="1789113"/>
          </a:xfrm>
        </p:spPr>
        <p:txBody>
          <a:bodyPr/>
          <a:lstStyle/>
          <a:p>
            <a:pPr lvl="0"/>
            <a:endParaRPr lang="en-US" dirty="0"/>
          </a:p>
        </p:txBody>
      </p:sp>
      <p:sp>
        <p:nvSpPr>
          <p:cNvPr id="17" name="Text Placeholder 16"/>
          <p:cNvSpPr>
            <a:spLocks noGrp="1"/>
          </p:cNvSpPr>
          <p:nvPr>
            <p:ph type="body" sz="quarter" idx="23"/>
          </p:nvPr>
        </p:nvSpPr>
        <p:spPr>
          <a:xfrm>
            <a:off x="211667" y="5699125"/>
            <a:ext cx="7321551" cy="457200"/>
          </a:xfrm>
        </p:spPr>
        <p:txBody>
          <a:bodyPr/>
          <a:lstStyle/>
          <a:p>
            <a:pPr lvl="0"/>
            <a:endParaRPr lang="en-US" dirty="0"/>
          </a:p>
        </p:txBody>
      </p:sp>
      <p:sp>
        <p:nvSpPr>
          <p:cNvPr id="19" name="Text Placeholder 18"/>
          <p:cNvSpPr>
            <a:spLocks noGrp="1"/>
          </p:cNvSpPr>
          <p:nvPr>
            <p:ph type="body" sz="quarter" idx="24"/>
          </p:nvPr>
        </p:nvSpPr>
        <p:spPr>
          <a:xfrm>
            <a:off x="211667" y="6288087"/>
            <a:ext cx="7321551" cy="501650"/>
          </a:xfrm>
        </p:spPr>
        <p:txBody>
          <a:bodyPr/>
          <a:lstStyle/>
          <a:p>
            <a:pPr lvl="0"/>
            <a:endParaRPr lang="en-US" dirty="0"/>
          </a:p>
        </p:txBody>
      </p:sp>
    </p:spTree>
    <p:extLst>
      <p:ext uri="{BB962C8B-B14F-4D97-AF65-F5344CB8AC3E}">
        <p14:creationId xmlns:p14="http://schemas.microsoft.com/office/powerpoint/2010/main" val="24700222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Graphic">
    <p:spTree>
      <p:nvGrpSpPr>
        <p:cNvPr id="1" name=""/>
        <p:cNvGrpSpPr/>
        <p:nvPr/>
      </p:nvGrpSpPr>
      <p:grpSpPr>
        <a:xfrm>
          <a:off x="0" y="0"/>
          <a:ext cx="0" cy="0"/>
          <a:chOff x="0" y="0"/>
          <a:chExt cx="0" cy="0"/>
        </a:xfrm>
      </p:grpSpPr>
      <p:sp>
        <p:nvSpPr>
          <p:cNvPr id="2" name="Title 1"/>
          <p:cNvSpPr>
            <a:spLocks noGrp="1"/>
          </p:cNvSpPr>
          <p:nvPr>
            <p:ph type="title"/>
          </p:nvPr>
        </p:nvSpPr>
        <p:spPr>
          <a:xfrm>
            <a:off x="536448" y="0"/>
            <a:ext cx="11119104" cy="1645920"/>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hasCustomPrompt="1"/>
          </p:nvPr>
        </p:nvSpPr>
        <p:spPr>
          <a:xfrm>
            <a:off x="536449" y="1907159"/>
            <a:ext cx="2669596" cy="17589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6" name="Footer Placeholder 5"/>
          <p:cNvSpPr>
            <a:spLocks noGrp="1"/>
          </p:cNvSpPr>
          <p:nvPr>
            <p:ph type="ftr" sz="quarter" idx="11"/>
          </p:nvPr>
        </p:nvSpPr>
        <p:spPr/>
        <p:txBody>
          <a:bodyPr/>
          <a:lstStyle/>
          <a:p>
            <a:r>
              <a:rPr lang="en-US"/>
              <a:t>How to Pull CALPADS ODS Extracts for the Data Drilldown</a:t>
            </a:r>
            <a:endParaRPr lang="en-US" dirty="0"/>
          </a:p>
        </p:txBody>
      </p:sp>
      <p:sp>
        <p:nvSpPr>
          <p:cNvPr id="7" name="Slide Number Placeholder 6"/>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
        <p:nvSpPr>
          <p:cNvPr id="8" name="Content Placeholder 2"/>
          <p:cNvSpPr>
            <a:spLocks noGrp="1"/>
          </p:cNvSpPr>
          <p:nvPr>
            <p:ph idx="13" hasCustomPrompt="1"/>
          </p:nvPr>
        </p:nvSpPr>
        <p:spPr>
          <a:xfrm>
            <a:off x="3765071" y="1907159"/>
            <a:ext cx="2669596" cy="17589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9" name="Content Placeholder 2"/>
          <p:cNvSpPr>
            <a:spLocks noGrp="1"/>
          </p:cNvSpPr>
          <p:nvPr>
            <p:ph idx="14" hasCustomPrompt="1"/>
          </p:nvPr>
        </p:nvSpPr>
        <p:spPr>
          <a:xfrm>
            <a:off x="6818602" y="1907159"/>
            <a:ext cx="2669596" cy="17589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10" name="Content Placeholder 2"/>
          <p:cNvSpPr>
            <a:spLocks noGrp="1"/>
          </p:cNvSpPr>
          <p:nvPr>
            <p:ph idx="15" hasCustomPrompt="1"/>
          </p:nvPr>
        </p:nvSpPr>
        <p:spPr>
          <a:xfrm>
            <a:off x="536449" y="3927306"/>
            <a:ext cx="2669596" cy="17589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11" name="Content Placeholder 2"/>
          <p:cNvSpPr>
            <a:spLocks noGrp="1"/>
          </p:cNvSpPr>
          <p:nvPr>
            <p:ph idx="16" hasCustomPrompt="1"/>
          </p:nvPr>
        </p:nvSpPr>
        <p:spPr>
          <a:xfrm>
            <a:off x="3765070" y="3927306"/>
            <a:ext cx="2669596" cy="17589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12" name="Content Placeholder 2"/>
          <p:cNvSpPr>
            <a:spLocks noGrp="1"/>
          </p:cNvSpPr>
          <p:nvPr>
            <p:ph idx="17" hasCustomPrompt="1"/>
          </p:nvPr>
        </p:nvSpPr>
        <p:spPr>
          <a:xfrm>
            <a:off x="7185603" y="3927306"/>
            <a:ext cx="2669596" cy="17589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5" name="Content Placeholder 4"/>
          <p:cNvSpPr>
            <a:spLocks noGrp="1"/>
          </p:cNvSpPr>
          <p:nvPr>
            <p:ph sz="quarter" idx="18"/>
          </p:nvPr>
        </p:nvSpPr>
        <p:spPr>
          <a:xfrm>
            <a:off x="1480045" y="5807075"/>
            <a:ext cx="1219200" cy="914400"/>
          </a:xfrm>
        </p:spPr>
        <p:txBody>
          <a:bodyPr/>
          <a:lstStyle/>
          <a:p>
            <a:pPr lvl="0"/>
            <a:r>
              <a:rPr lang="en-US" dirty="0"/>
              <a:t>Click </a:t>
            </a:r>
          </a:p>
        </p:txBody>
      </p:sp>
    </p:spTree>
    <p:extLst>
      <p:ext uri="{BB962C8B-B14F-4D97-AF65-F5344CB8AC3E}">
        <p14:creationId xmlns:p14="http://schemas.microsoft.com/office/powerpoint/2010/main" val="32204586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itle and Graphic">
    <p:spTree>
      <p:nvGrpSpPr>
        <p:cNvPr id="1" name=""/>
        <p:cNvGrpSpPr/>
        <p:nvPr/>
      </p:nvGrpSpPr>
      <p:grpSpPr>
        <a:xfrm>
          <a:off x="0" y="0"/>
          <a:ext cx="0" cy="0"/>
          <a:chOff x="0" y="0"/>
          <a:chExt cx="0" cy="0"/>
        </a:xfrm>
      </p:grpSpPr>
      <p:sp>
        <p:nvSpPr>
          <p:cNvPr id="2" name="Title 1"/>
          <p:cNvSpPr>
            <a:spLocks noGrp="1"/>
          </p:cNvSpPr>
          <p:nvPr>
            <p:ph type="title"/>
          </p:nvPr>
        </p:nvSpPr>
        <p:spPr>
          <a:xfrm>
            <a:off x="536448" y="0"/>
            <a:ext cx="11119104" cy="1645920"/>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hasCustomPrompt="1"/>
          </p:nvPr>
        </p:nvSpPr>
        <p:spPr>
          <a:xfrm>
            <a:off x="536449" y="1907159"/>
            <a:ext cx="2669596" cy="17589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6" name="Footer Placeholder 5"/>
          <p:cNvSpPr>
            <a:spLocks noGrp="1"/>
          </p:cNvSpPr>
          <p:nvPr>
            <p:ph type="ftr" sz="quarter" idx="11"/>
          </p:nvPr>
        </p:nvSpPr>
        <p:spPr/>
        <p:txBody>
          <a:bodyPr/>
          <a:lstStyle/>
          <a:p>
            <a:r>
              <a:rPr lang="en-US"/>
              <a:t>How to Pull CALPADS ODS Extracts for the Data Drilldown</a:t>
            </a:r>
            <a:endParaRPr lang="en-US" dirty="0"/>
          </a:p>
        </p:txBody>
      </p:sp>
      <p:sp>
        <p:nvSpPr>
          <p:cNvPr id="7" name="Slide Number Placeholder 6"/>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
        <p:nvSpPr>
          <p:cNvPr id="8" name="Content Placeholder 2"/>
          <p:cNvSpPr>
            <a:spLocks noGrp="1"/>
          </p:cNvSpPr>
          <p:nvPr>
            <p:ph idx="13" hasCustomPrompt="1"/>
          </p:nvPr>
        </p:nvSpPr>
        <p:spPr>
          <a:xfrm>
            <a:off x="3765071" y="1907159"/>
            <a:ext cx="2669596" cy="17589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9" name="Content Placeholder 2"/>
          <p:cNvSpPr>
            <a:spLocks noGrp="1"/>
          </p:cNvSpPr>
          <p:nvPr>
            <p:ph idx="14" hasCustomPrompt="1"/>
          </p:nvPr>
        </p:nvSpPr>
        <p:spPr>
          <a:xfrm>
            <a:off x="6818602" y="1907159"/>
            <a:ext cx="2669596" cy="17589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10" name="Content Placeholder 2"/>
          <p:cNvSpPr>
            <a:spLocks noGrp="1"/>
          </p:cNvSpPr>
          <p:nvPr>
            <p:ph idx="15" hasCustomPrompt="1"/>
          </p:nvPr>
        </p:nvSpPr>
        <p:spPr>
          <a:xfrm>
            <a:off x="536449" y="3927306"/>
            <a:ext cx="2669596" cy="17589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11" name="Content Placeholder 2"/>
          <p:cNvSpPr>
            <a:spLocks noGrp="1"/>
          </p:cNvSpPr>
          <p:nvPr>
            <p:ph idx="16" hasCustomPrompt="1"/>
          </p:nvPr>
        </p:nvSpPr>
        <p:spPr>
          <a:xfrm>
            <a:off x="3765070" y="3927306"/>
            <a:ext cx="2669596" cy="17589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12" name="Content Placeholder 2"/>
          <p:cNvSpPr>
            <a:spLocks noGrp="1"/>
          </p:cNvSpPr>
          <p:nvPr>
            <p:ph idx="17" hasCustomPrompt="1"/>
          </p:nvPr>
        </p:nvSpPr>
        <p:spPr>
          <a:xfrm>
            <a:off x="7185603" y="3927306"/>
            <a:ext cx="2669596" cy="17589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5" name="Content Placeholder 4"/>
          <p:cNvSpPr>
            <a:spLocks noGrp="1"/>
          </p:cNvSpPr>
          <p:nvPr>
            <p:ph sz="quarter" idx="18"/>
          </p:nvPr>
        </p:nvSpPr>
        <p:spPr>
          <a:xfrm>
            <a:off x="1480045" y="5807075"/>
            <a:ext cx="1219200" cy="914400"/>
          </a:xfrm>
        </p:spPr>
        <p:txBody>
          <a:bodyPr/>
          <a:lstStyle/>
          <a:p>
            <a:pPr lvl="0"/>
            <a:r>
              <a:rPr lang="en-US" dirty="0"/>
              <a:t>Click </a:t>
            </a:r>
          </a:p>
        </p:txBody>
      </p:sp>
    </p:spTree>
    <p:extLst>
      <p:ext uri="{BB962C8B-B14F-4D97-AF65-F5344CB8AC3E}">
        <p14:creationId xmlns:p14="http://schemas.microsoft.com/office/powerpoint/2010/main" val="464739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41575"/>
            <a:ext cx="10515600" cy="1325563"/>
          </a:xfr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4" name="Footer Placeholder 3"/>
          <p:cNvSpPr>
            <a:spLocks noGrp="1"/>
          </p:cNvSpPr>
          <p:nvPr>
            <p:ph type="ftr" sz="quarter" idx="11"/>
          </p:nvPr>
        </p:nvSpPr>
        <p:spPr>
          <a:xfrm>
            <a:off x="2362200" y="6340475"/>
            <a:ext cx="4114800" cy="365125"/>
          </a:xfrm>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a:t>How to Pull CALPADS ODS Extracts for the Data Drilldown</a:t>
            </a:r>
            <a:endParaRPr lang="en-US" dirty="0"/>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10535E65-2398-45FF-9C2C-B1AB07D87C2F}" type="slidenum">
              <a:rPr lang="en-US" smtClean="0"/>
              <a:pPr/>
              <a:t>‹#›</a:t>
            </a:fld>
            <a:endParaRPr lang="en-US" dirty="0"/>
          </a:p>
        </p:txBody>
      </p:sp>
    </p:spTree>
    <p:extLst>
      <p:ext uri="{BB962C8B-B14F-4D97-AF65-F5344CB8AC3E}">
        <p14:creationId xmlns:p14="http://schemas.microsoft.com/office/powerpoint/2010/main" val="29201947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US"/>
              <a:t>How to Pull CALPADS ODS Extracts for the Data Drilldown</a:t>
            </a:r>
            <a:endParaRPr lang="en-US" dirty="0"/>
          </a:p>
        </p:txBody>
      </p:sp>
      <p:sp>
        <p:nvSpPr>
          <p:cNvPr id="5" name="Slide Number Placeholder 4"/>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
        <p:nvSpPr>
          <p:cNvPr id="6" name="Content Placeholder 5"/>
          <p:cNvSpPr>
            <a:spLocks noGrp="1"/>
          </p:cNvSpPr>
          <p:nvPr>
            <p:ph sz="quarter" idx="13"/>
          </p:nvPr>
        </p:nvSpPr>
        <p:spPr>
          <a:xfrm>
            <a:off x="217715" y="1820636"/>
            <a:ext cx="11397343" cy="43189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4"/>
          </p:nvPr>
        </p:nvSpPr>
        <p:spPr>
          <a:xfrm>
            <a:off x="3679373" y="6356350"/>
            <a:ext cx="4746169" cy="365125"/>
          </a:xfrm>
        </p:spPr>
        <p:txBody>
          <a:bodyPr/>
          <a:lstStyle/>
          <a:p>
            <a:pPr lvl="0"/>
            <a:r>
              <a:rPr lang="en-US" dirty="0"/>
              <a:t>Click to edit </a:t>
            </a:r>
          </a:p>
        </p:txBody>
      </p:sp>
    </p:spTree>
    <p:extLst>
      <p:ext uri="{BB962C8B-B14F-4D97-AF65-F5344CB8AC3E}">
        <p14:creationId xmlns:p14="http://schemas.microsoft.com/office/powerpoint/2010/main" val="34144826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1645" y="1188779"/>
            <a:ext cx="11618976" cy="2048256"/>
          </a:xfrm>
        </p:spPr>
        <p:txBody>
          <a:bodyPr anchor="ctr">
            <a:normAutofit/>
          </a:bodyPr>
          <a:lstStyle>
            <a:lvl1pPr algn="ctr">
              <a:defRPr sz="4000" baseline="0"/>
            </a:lvl1pPr>
          </a:lstStyle>
          <a:p>
            <a:r>
              <a:rPr lang="en-US" dirty="0"/>
              <a:t>Click to edit Master title style</a:t>
            </a:r>
          </a:p>
        </p:txBody>
      </p:sp>
      <p:sp>
        <p:nvSpPr>
          <p:cNvPr id="3" name="Subtitle 2"/>
          <p:cNvSpPr>
            <a:spLocks noGrp="1"/>
          </p:cNvSpPr>
          <p:nvPr>
            <p:ph type="subTitle" idx="1"/>
          </p:nvPr>
        </p:nvSpPr>
        <p:spPr>
          <a:xfrm>
            <a:off x="231645" y="3784539"/>
            <a:ext cx="11618976" cy="2029968"/>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632" y="6081336"/>
            <a:ext cx="4089400" cy="666750"/>
          </a:xfrm>
          <a:prstGeom prst="rect">
            <a:avLst/>
          </a:prstGeom>
        </p:spPr>
      </p:pic>
      <p:cxnSp>
        <p:nvCxnSpPr>
          <p:cNvPr id="8" name="Straight Connector 7"/>
          <p:cNvCxnSpPr/>
          <p:nvPr userDrawn="1"/>
        </p:nvCxnSpPr>
        <p:spPr>
          <a:xfrm flipV="1">
            <a:off x="287217" y="3492379"/>
            <a:ext cx="9472247" cy="17584"/>
          </a:xfrm>
          <a:prstGeom prst="line">
            <a:avLst/>
          </a:prstGeom>
          <a:ln w="127000" cap="flat" cmpd="sng">
            <a:gradFill flip="none" rotWithShape="1">
              <a:gsLst>
                <a:gs pos="98000">
                  <a:schemeClr val="bg1"/>
                </a:gs>
                <a:gs pos="81000">
                  <a:srgbClr val="003399"/>
                </a:gs>
              </a:gsLst>
              <a:path path="circle">
                <a:fillToRect t="100000" r="100000"/>
              </a:path>
              <a:tileRect l="-100000" b="-100000"/>
            </a:gradFill>
            <a:bevel/>
          </a:ln>
          <a:effectLst/>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4535815" y="6286422"/>
            <a:ext cx="4394824" cy="461665"/>
          </a:xfrm>
          <a:prstGeom prst="rect">
            <a:avLst/>
          </a:prstGeom>
          <a:noFill/>
        </p:spPr>
        <p:txBody>
          <a:bodyPr wrap="square" rtlCol="0">
            <a:spAutoFit/>
          </a:bodyPr>
          <a:lstStyle/>
          <a:p>
            <a:r>
              <a:rPr lang="en-US" sz="1200" b="1" cap="small" dirty="0">
                <a:solidFill>
                  <a:srgbClr val="000066"/>
                </a:solidFill>
                <a:latin typeface="Arial" panose="020B0604020202020204" pitchFamily="34" charset="0"/>
                <a:cs typeface="Arial" panose="020B0604020202020204" pitchFamily="34" charset="0"/>
              </a:rPr>
              <a:t>Tom Torlakson</a:t>
            </a:r>
          </a:p>
          <a:p>
            <a:r>
              <a:rPr lang="en-US" sz="1200" b="1" dirty="0">
                <a:solidFill>
                  <a:srgbClr val="000066"/>
                </a:solidFill>
                <a:latin typeface="Arial" panose="020B0604020202020204" pitchFamily="34" charset="0"/>
                <a:cs typeface="Arial" panose="020B0604020202020204" pitchFamily="34" charset="0"/>
              </a:rPr>
              <a:t>State Superintendent of Public Instruction</a:t>
            </a:r>
          </a:p>
        </p:txBody>
      </p:sp>
    </p:spTree>
    <p:extLst>
      <p:ext uri="{BB962C8B-B14F-4D97-AF65-F5344CB8AC3E}">
        <p14:creationId xmlns:p14="http://schemas.microsoft.com/office/powerpoint/2010/main" val="35614112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sz="3600">
                <a:latin typeface="Arial" panose="020B0604020202020204" pitchFamily="34" charset="0"/>
                <a:cs typeface="Arial" panose="020B0604020202020204" pitchFamily="34" charset="0"/>
              </a:defRPr>
            </a:lvl1pPr>
            <a:lvl2pPr marL="685800" indent="-2286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buSzPct val="50000"/>
              <a:buFont typeface="Courier New" panose="02070309020205020404" pitchFamily="49" charset="0"/>
              <a:buChar char="o"/>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How to Pull CALPADS ODS Extracts for the Data Drilldown</a:t>
            </a:r>
            <a:endParaRPr lang="en-US" dirty="0"/>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40421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62712" y="1825625"/>
            <a:ext cx="560832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2301" y="1825625"/>
            <a:ext cx="56083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How to Pull CALPADS ODS Extracts for the Data Drilldown</a:t>
            </a:r>
            <a:endParaRPr lang="en-US" dirty="0"/>
          </a:p>
        </p:txBody>
      </p:sp>
      <p:sp>
        <p:nvSpPr>
          <p:cNvPr id="7" name="Slide Number Placeholder 6"/>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60282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9646" y="-1"/>
            <a:ext cx="11400973" cy="16002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449645" y="1638301"/>
            <a:ext cx="5157787" cy="823912"/>
          </a:xfrm>
        </p:spPr>
        <p:txBody>
          <a:bodyPr anchor="b">
            <a:no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4964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7433" y="1638301"/>
            <a:ext cx="5183188" cy="823912"/>
          </a:xfrm>
        </p:spPr>
        <p:txBody>
          <a:bodyPr anchor="b">
            <a:no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667434"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a:t>How to Pull CALPADS ODS Extracts for the Data Drilldown</a:t>
            </a:r>
            <a:endParaRPr lang="en-US" dirty="0"/>
          </a:p>
        </p:txBody>
      </p:sp>
      <p:sp>
        <p:nvSpPr>
          <p:cNvPr id="9" name="Slide Number Placeholder 8"/>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99452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US"/>
              <a:t>How to Pull CALPADS ODS Extracts for the Data Drilldown</a:t>
            </a:r>
            <a:endParaRPr lang="en-US" dirty="0"/>
          </a:p>
        </p:txBody>
      </p:sp>
      <p:sp>
        <p:nvSpPr>
          <p:cNvPr id="5" name="Slide Number Placeholder 4"/>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171655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608" y="0"/>
            <a:ext cx="11558013" cy="1572768"/>
          </a:xfrm>
        </p:spPr>
        <p:txBody>
          <a:bodyPr anchor="ctr"/>
          <a:lstStyle>
            <a:lvl1pPr>
              <a:defRPr sz="3200"/>
            </a:lvl1pPr>
          </a:lstStyle>
          <a:p>
            <a:r>
              <a:rPr lang="en-US" dirty="0"/>
              <a:t>Click to edit Master title style</a:t>
            </a:r>
          </a:p>
        </p:txBody>
      </p:sp>
      <p:sp>
        <p:nvSpPr>
          <p:cNvPr id="3" name="Picture Placeholder 2"/>
          <p:cNvSpPr>
            <a:spLocks noGrp="1"/>
          </p:cNvSpPr>
          <p:nvPr>
            <p:ph type="pic" idx="1"/>
          </p:nvPr>
        </p:nvSpPr>
        <p:spPr>
          <a:xfrm>
            <a:off x="4840221" y="1782985"/>
            <a:ext cx="7010400" cy="4087368"/>
          </a:xfrm>
        </p:spPr>
        <p:txBody>
          <a:bodyPr anchor="t"/>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92608" y="1782985"/>
            <a:ext cx="4315968" cy="408736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r>
              <a:rPr lang="en-US"/>
              <a:t>How to Pull CALPADS ODS Extracts for the Data Drilldown</a:t>
            </a:r>
            <a:endParaRPr lang="en-US" dirty="0"/>
          </a:p>
        </p:txBody>
      </p:sp>
      <p:sp>
        <p:nvSpPr>
          <p:cNvPr id="7" name="Slide Number Placeholder 6"/>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9554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Graphic">
    <p:spTree>
      <p:nvGrpSpPr>
        <p:cNvPr id="1" name=""/>
        <p:cNvGrpSpPr/>
        <p:nvPr/>
      </p:nvGrpSpPr>
      <p:grpSpPr>
        <a:xfrm>
          <a:off x="0" y="0"/>
          <a:ext cx="0" cy="0"/>
          <a:chOff x="0" y="0"/>
          <a:chExt cx="0" cy="0"/>
        </a:xfrm>
      </p:grpSpPr>
      <p:sp>
        <p:nvSpPr>
          <p:cNvPr id="2" name="Title 1"/>
          <p:cNvSpPr>
            <a:spLocks noGrp="1"/>
          </p:cNvSpPr>
          <p:nvPr>
            <p:ph type="title"/>
          </p:nvPr>
        </p:nvSpPr>
        <p:spPr>
          <a:xfrm>
            <a:off x="536448" y="0"/>
            <a:ext cx="11119104" cy="1645920"/>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hasCustomPrompt="1"/>
          </p:nvPr>
        </p:nvSpPr>
        <p:spPr>
          <a:xfrm>
            <a:off x="536448" y="1907159"/>
            <a:ext cx="11119104" cy="41879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6" name="Footer Placeholder 5"/>
          <p:cNvSpPr>
            <a:spLocks noGrp="1"/>
          </p:cNvSpPr>
          <p:nvPr>
            <p:ph type="ftr" sz="quarter" idx="11"/>
          </p:nvPr>
        </p:nvSpPr>
        <p:spPr/>
        <p:txBody>
          <a:bodyPr/>
          <a:lstStyle/>
          <a:p>
            <a:r>
              <a:rPr lang="en-US"/>
              <a:t>How to Pull CALPADS ODS Extracts for the Data Drilldown</a:t>
            </a:r>
            <a:endParaRPr lang="en-US" dirty="0"/>
          </a:p>
        </p:txBody>
      </p:sp>
      <p:sp>
        <p:nvSpPr>
          <p:cNvPr id="7" name="Slide Number Placeholder 6"/>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57162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and Graphic">
    <p:spTree>
      <p:nvGrpSpPr>
        <p:cNvPr id="1" name=""/>
        <p:cNvGrpSpPr/>
        <p:nvPr/>
      </p:nvGrpSpPr>
      <p:grpSpPr>
        <a:xfrm>
          <a:off x="0" y="0"/>
          <a:ext cx="0" cy="0"/>
          <a:chOff x="0" y="0"/>
          <a:chExt cx="0" cy="0"/>
        </a:xfrm>
      </p:grpSpPr>
      <p:sp>
        <p:nvSpPr>
          <p:cNvPr id="2" name="Title 1"/>
          <p:cNvSpPr>
            <a:spLocks noGrp="1"/>
          </p:cNvSpPr>
          <p:nvPr>
            <p:ph type="title"/>
          </p:nvPr>
        </p:nvSpPr>
        <p:spPr>
          <a:xfrm>
            <a:off x="536448" y="0"/>
            <a:ext cx="11119104" cy="1645920"/>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hasCustomPrompt="1"/>
          </p:nvPr>
        </p:nvSpPr>
        <p:spPr>
          <a:xfrm>
            <a:off x="536449" y="1907159"/>
            <a:ext cx="2669596" cy="17589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6" name="Footer Placeholder 5"/>
          <p:cNvSpPr>
            <a:spLocks noGrp="1"/>
          </p:cNvSpPr>
          <p:nvPr>
            <p:ph type="ftr" sz="quarter" idx="11"/>
          </p:nvPr>
        </p:nvSpPr>
        <p:spPr/>
        <p:txBody>
          <a:bodyPr/>
          <a:lstStyle/>
          <a:p>
            <a:r>
              <a:rPr lang="en-US"/>
              <a:t>How to Pull CALPADS ODS Extracts for the Data Drilldown</a:t>
            </a:r>
            <a:endParaRPr lang="en-US" dirty="0"/>
          </a:p>
        </p:txBody>
      </p:sp>
      <p:sp>
        <p:nvSpPr>
          <p:cNvPr id="7" name="Slide Number Placeholder 6"/>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
        <p:nvSpPr>
          <p:cNvPr id="8" name="Content Placeholder 2"/>
          <p:cNvSpPr>
            <a:spLocks noGrp="1"/>
          </p:cNvSpPr>
          <p:nvPr>
            <p:ph idx="13" hasCustomPrompt="1"/>
          </p:nvPr>
        </p:nvSpPr>
        <p:spPr>
          <a:xfrm>
            <a:off x="3765071" y="1907159"/>
            <a:ext cx="2669596" cy="17589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9" name="Content Placeholder 2"/>
          <p:cNvSpPr>
            <a:spLocks noGrp="1"/>
          </p:cNvSpPr>
          <p:nvPr>
            <p:ph idx="14" hasCustomPrompt="1"/>
          </p:nvPr>
        </p:nvSpPr>
        <p:spPr>
          <a:xfrm>
            <a:off x="6818602" y="1907159"/>
            <a:ext cx="2669596" cy="17589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10" name="Content Placeholder 2"/>
          <p:cNvSpPr>
            <a:spLocks noGrp="1"/>
          </p:cNvSpPr>
          <p:nvPr>
            <p:ph idx="15" hasCustomPrompt="1"/>
          </p:nvPr>
        </p:nvSpPr>
        <p:spPr>
          <a:xfrm>
            <a:off x="536449" y="3927306"/>
            <a:ext cx="2669596" cy="17589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11" name="Content Placeholder 2"/>
          <p:cNvSpPr>
            <a:spLocks noGrp="1"/>
          </p:cNvSpPr>
          <p:nvPr>
            <p:ph idx="16" hasCustomPrompt="1"/>
          </p:nvPr>
        </p:nvSpPr>
        <p:spPr>
          <a:xfrm>
            <a:off x="3765070" y="3927306"/>
            <a:ext cx="2669596" cy="17589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12" name="Content Placeholder 2"/>
          <p:cNvSpPr>
            <a:spLocks noGrp="1"/>
          </p:cNvSpPr>
          <p:nvPr>
            <p:ph idx="17" hasCustomPrompt="1"/>
          </p:nvPr>
        </p:nvSpPr>
        <p:spPr>
          <a:xfrm>
            <a:off x="7185603" y="3927306"/>
            <a:ext cx="2669596" cy="17589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5" name="Content Placeholder 4"/>
          <p:cNvSpPr>
            <a:spLocks noGrp="1"/>
          </p:cNvSpPr>
          <p:nvPr>
            <p:ph sz="quarter" idx="18"/>
          </p:nvPr>
        </p:nvSpPr>
        <p:spPr>
          <a:xfrm>
            <a:off x="1480045" y="5807075"/>
            <a:ext cx="1219200" cy="914400"/>
          </a:xfrm>
        </p:spPr>
        <p:txBody>
          <a:bodyPr/>
          <a:lstStyle/>
          <a:p>
            <a:pPr lvl="0"/>
            <a:r>
              <a:rPr lang="en-US" dirty="0"/>
              <a:t>Click </a:t>
            </a:r>
          </a:p>
        </p:txBody>
      </p:sp>
    </p:spTree>
    <p:extLst>
      <p:ext uri="{BB962C8B-B14F-4D97-AF65-F5344CB8AC3E}">
        <p14:creationId xmlns:p14="http://schemas.microsoft.com/office/powerpoint/2010/main" val="20642923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Title and Graphic">
    <p:spTree>
      <p:nvGrpSpPr>
        <p:cNvPr id="1" name=""/>
        <p:cNvGrpSpPr/>
        <p:nvPr/>
      </p:nvGrpSpPr>
      <p:grpSpPr>
        <a:xfrm>
          <a:off x="0" y="0"/>
          <a:ext cx="0" cy="0"/>
          <a:chOff x="0" y="0"/>
          <a:chExt cx="0" cy="0"/>
        </a:xfrm>
      </p:grpSpPr>
      <p:sp>
        <p:nvSpPr>
          <p:cNvPr id="2" name="Title 1"/>
          <p:cNvSpPr>
            <a:spLocks noGrp="1"/>
          </p:cNvSpPr>
          <p:nvPr>
            <p:ph type="title"/>
          </p:nvPr>
        </p:nvSpPr>
        <p:spPr>
          <a:xfrm>
            <a:off x="536448" y="0"/>
            <a:ext cx="11119104" cy="1645920"/>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hasCustomPrompt="1"/>
          </p:nvPr>
        </p:nvSpPr>
        <p:spPr>
          <a:xfrm>
            <a:off x="536449" y="1907159"/>
            <a:ext cx="2669596" cy="17589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6" name="Footer Placeholder 5"/>
          <p:cNvSpPr>
            <a:spLocks noGrp="1"/>
          </p:cNvSpPr>
          <p:nvPr>
            <p:ph type="ftr" sz="quarter" idx="11"/>
          </p:nvPr>
        </p:nvSpPr>
        <p:spPr/>
        <p:txBody>
          <a:bodyPr/>
          <a:lstStyle/>
          <a:p>
            <a:r>
              <a:rPr lang="en-US"/>
              <a:t>How to Pull CALPADS ODS Extracts for the Data Drilldown</a:t>
            </a:r>
            <a:endParaRPr lang="en-US" dirty="0"/>
          </a:p>
        </p:txBody>
      </p:sp>
      <p:sp>
        <p:nvSpPr>
          <p:cNvPr id="7" name="Slide Number Placeholder 6"/>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
        <p:nvSpPr>
          <p:cNvPr id="8" name="Content Placeholder 2"/>
          <p:cNvSpPr>
            <a:spLocks noGrp="1"/>
          </p:cNvSpPr>
          <p:nvPr>
            <p:ph idx="13" hasCustomPrompt="1"/>
          </p:nvPr>
        </p:nvSpPr>
        <p:spPr>
          <a:xfrm>
            <a:off x="3765071" y="1907159"/>
            <a:ext cx="2669596" cy="17589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9" name="Content Placeholder 2"/>
          <p:cNvSpPr>
            <a:spLocks noGrp="1"/>
          </p:cNvSpPr>
          <p:nvPr>
            <p:ph idx="14" hasCustomPrompt="1"/>
          </p:nvPr>
        </p:nvSpPr>
        <p:spPr>
          <a:xfrm>
            <a:off x="6818602" y="1907159"/>
            <a:ext cx="2669596" cy="17589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10" name="Content Placeholder 2"/>
          <p:cNvSpPr>
            <a:spLocks noGrp="1"/>
          </p:cNvSpPr>
          <p:nvPr>
            <p:ph idx="15" hasCustomPrompt="1"/>
          </p:nvPr>
        </p:nvSpPr>
        <p:spPr>
          <a:xfrm>
            <a:off x="536449" y="3927306"/>
            <a:ext cx="2669596" cy="17589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11" name="Content Placeholder 2"/>
          <p:cNvSpPr>
            <a:spLocks noGrp="1"/>
          </p:cNvSpPr>
          <p:nvPr>
            <p:ph idx="16" hasCustomPrompt="1"/>
          </p:nvPr>
        </p:nvSpPr>
        <p:spPr>
          <a:xfrm>
            <a:off x="3765070" y="3927306"/>
            <a:ext cx="2669596" cy="17589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12" name="Content Placeholder 2"/>
          <p:cNvSpPr>
            <a:spLocks noGrp="1"/>
          </p:cNvSpPr>
          <p:nvPr>
            <p:ph idx="17" hasCustomPrompt="1"/>
          </p:nvPr>
        </p:nvSpPr>
        <p:spPr>
          <a:xfrm>
            <a:off x="7185603" y="3927306"/>
            <a:ext cx="2669596" cy="17589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5" name="Content Placeholder 4"/>
          <p:cNvSpPr>
            <a:spLocks noGrp="1"/>
          </p:cNvSpPr>
          <p:nvPr>
            <p:ph sz="quarter" idx="18"/>
          </p:nvPr>
        </p:nvSpPr>
        <p:spPr>
          <a:xfrm>
            <a:off x="1480045" y="5807075"/>
            <a:ext cx="1219200" cy="914400"/>
          </a:xfrm>
        </p:spPr>
        <p:txBody>
          <a:bodyPr/>
          <a:lstStyle/>
          <a:p>
            <a:pPr lvl="0"/>
            <a:r>
              <a:rPr lang="en-US" dirty="0"/>
              <a:t>Click </a:t>
            </a:r>
          </a:p>
        </p:txBody>
      </p:sp>
    </p:spTree>
    <p:extLst>
      <p:ext uri="{BB962C8B-B14F-4D97-AF65-F5344CB8AC3E}">
        <p14:creationId xmlns:p14="http://schemas.microsoft.com/office/powerpoint/2010/main" val="344410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a:t>How to Pull CALPADS ODS Extracts for the Data Drilldown</a:t>
            </a:r>
            <a:endParaRPr lang="en-US" dirty="0"/>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10535E65-2398-45FF-9C2C-B1AB07D87C2F}" type="slidenum">
              <a:rPr lang="en-US" smtClean="0"/>
              <a:pPr/>
              <a:t>‹#›</a:t>
            </a:fld>
            <a:endParaRPr lang="en-US" dirty="0"/>
          </a:p>
        </p:txBody>
      </p:sp>
    </p:spTree>
    <p:extLst>
      <p:ext uri="{BB962C8B-B14F-4D97-AF65-F5344CB8AC3E}">
        <p14:creationId xmlns:p14="http://schemas.microsoft.com/office/powerpoint/2010/main" val="6297879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US"/>
              <a:t>How to Pull CALPADS ODS Extracts for the Data Drilldown</a:t>
            </a:r>
            <a:endParaRPr lang="en-US" dirty="0"/>
          </a:p>
        </p:txBody>
      </p:sp>
      <p:sp>
        <p:nvSpPr>
          <p:cNvPr id="5" name="Slide Number Placeholder 4"/>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
        <p:nvSpPr>
          <p:cNvPr id="6" name="Content Placeholder 5"/>
          <p:cNvSpPr>
            <a:spLocks noGrp="1"/>
          </p:cNvSpPr>
          <p:nvPr>
            <p:ph sz="quarter" idx="13"/>
          </p:nvPr>
        </p:nvSpPr>
        <p:spPr>
          <a:xfrm>
            <a:off x="217715" y="1820636"/>
            <a:ext cx="11397343" cy="43189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4"/>
          </p:nvPr>
        </p:nvSpPr>
        <p:spPr>
          <a:xfrm>
            <a:off x="3679373" y="6356350"/>
            <a:ext cx="4746169" cy="365125"/>
          </a:xfrm>
        </p:spPr>
        <p:txBody>
          <a:bodyPr/>
          <a:lstStyle/>
          <a:p>
            <a:pPr lvl="0"/>
            <a:r>
              <a:rPr lang="en-US" dirty="0"/>
              <a:t>Click to edit </a:t>
            </a:r>
          </a:p>
        </p:txBody>
      </p:sp>
    </p:spTree>
    <p:extLst>
      <p:ext uri="{BB962C8B-B14F-4D97-AF65-F5344CB8AC3E}">
        <p14:creationId xmlns:p14="http://schemas.microsoft.com/office/powerpoint/2010/main" val="33276052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D4257AD-90F9-4636-AD93-EC01DBF603ED}" type="slidenum">
              <a:rPr lang="en-US" smtClean="0">
                <a:solidFill>
                  <a:prstClr val="black">
                    <a:tint val="75000"/>
                  </a:prstClr>
                </a:solidFill>
              </a:rPr>
              <a:pPr/>
              <a:t>‹#›</a:t>
            </a:fld>
            <a:endParaRPr lang="en-US" dirty="0">
              <a:solidFill>
                <a:prstClr val="black">
                  <a:tint val="75000"/>
                </a:prstClr>
              </a:solidFill>
            </a:endParaRPr>
          </a:p>
        </p:txBody>
      </p:sp>
      <p:sp>
        <p:nvSpPr>
          <p:cNvPr id="5" name="Title 1"/>
          <p:cNvSpPr>
            <a:spLocks noGrp="1"/>
          </p:cNvSpPr>
          <p:nvPr>
            <p:ph type="title"/>
          </p:nvPr>
        </p:nvSpPr>
        <p:spPr>
          <a:xfrm>
            <a:off x="0" y="15136"/>
            <a:ext cx="12192000" cy="1631102"/>
          </a:xfrm>
        </p:spPr>
        <p:txBody>
          <a:bodyPr/>
          <a:lstStyle>
            <a:lvl1pPr algn="ctr">
              <a:defRPr/>
            </a:lvl1pPr>
          </a:lstStyle>
          <a:p>
            <a:r>
              <a:rPr lang="en-US"/>
              <a:t>Click to edit Master title style</a:t>
            </a:r>
            <a:endParaRPr lang="en-US" dirty="0"/>
          </a:p>
        </p:txBody>
      </p:sp>
      <p:sp>
        <p:nvSpPr>
          <p:cNvPr id="6" name="Content Placeholder 2"/>
          <p:cNvSpPr>
            <a:spLocks noGrp="1"/>
          </p:cNvSpPr>
          <p:nvPr>
            <p:ph idx="1"/>
          </p:nvPr>
        </p:nvSpPr>
        <p:spPr>
          <a:xfrm>
            <a:off x="414868" y="1825625"/>
            <a:ext cx="11353800" cy="4351338"/>
          </a:xfrm>
        </p:spPr>
        <p:txBody>
          <a:bodyPr/>
          <a:lstStyle>
            <a:lvl2pPr marL="685800" indent="-228600">
              <a:buFont typeface="Symbol" panose="05050102010706020507" pitchFamily="18" charset="2"/>
              <a:buChar char="-"/>
              <a:defRPr/>
            </a:lvl2pPr>
            <a:lvl3pPr marL="1143000" indent="-228600">
              <a:buFont typeface="Courier New" panose="02070309020205020404" pitchFamily="49" charset="0"/>
              <a:buChar char="o"/>
              <a:defRPr/>
            </a:lvl3pPr>
            <a:lvl4pPr marL="1600200" indent="-228600">
              <a:buFont typeface="Wingdings" panose="05000000000000000000" pitchFamily="2" charset="2"/>
              <a:buChar char="Ø"/>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88210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D4257AD-90F9-4636-AD93-EC01DBF603ED}" type="slidenum">
              <a:rPr lang="en-US" smtClean="0">
                <a:solidFill>
                  <a:prstClr val="black">
                    <a:tint val="75000"/>
                  </a:prstClr>
                </a:solidFill>
              </a:rPr>
              <a:pPr/>
              <a:t>‹#›</a:t>
            </a:fld>
            <a:endParaRPr lang="en-US" dirty="0">
              <a:solidFill>
                <a:prstClr val="black">
                  <a:tint val="75000"/>
                </a:prstClr>
              </a:solidFill>
            </a:endParaRPr>
          </a:p>
        </p:txBody>
      </p:sp>
      <p:sp>
        <p:nvSpPr>
          <p:cNvPr id="5" name="Title 1"/>
          <p:cNvSpPr>
            <a:spLocks noGrp="1"/>
          </p:cNvSpPr>
          <p:nvPr>
            <p:ph type="title"/>
          </p:nvPr>
        </p:nvSpPr>
        <p:spPr>
          <a:xfrm>
            <a:off x="0" y="15136"/>
            <a:ext cx="12192000" cy="1631102"/>
          </a:xfrm>
        </p:spPr>
        <p:txBody>
          <a:bodyPr/>
          <a:lstStyle>
            <a:lvl1pPr algn="ctr">
              <a:defRPr/>
            </a:lvl1pPr>
          </a:lstStyle>
          <a:p>
            <a:r>
              <a:rPr lang="en-US"/>
              <a:t>Click to edit Master title style</a:t>
            </a:r>
            <a:endParaRPr lang="en-US" dirty="0"/>
          </a:p>
        </p:txBody>
      </p:sp>
      <p:sp>
        <p:nvSpPr>
          <p:cNvPr id="6" name="Content Placeholder 2"/>
          <p:cNvSpPr>
            <a:spLocks noGrp="1"/>
          </p:cNvSpPr>
          <p:nvPr>
            <p:ph sz="half" idx="1"/>
          </p:nvPr>
        </p:nvSpPr>
        <p:spPr>
          <a:xfrm>
            <a:off x="362712" y="1825625"/>
            <a:ext cx="56083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6242301" y="1825625"/>
            <a:ext cx="56083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06526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1617133"/>
            <a:ext cx="12192000" cy="3632199"/>
          </a:xfrm>
        </p:spPr>
        <p:txBody>
          <a:bodyPr/>
          <a:lstStyle>
            <a:lvl1pPr algn="ctr">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BD4257AD-90F9-4636-AD93-EC01DBF603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621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ata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BD4257AD-90F9-4636-AD93-EC01DBF603ED}" type="slidenum">
              <a:rPr lang="en-US" smtClean="0">
                <a:solidFill>
                  <a:prstClr val="black">
                    <a:tint val="75000"/>
                  </a:prstClr>
                </a:solidFill>
              </a:rPr>
              <a:pPr/>
              <a:t>‹#›</a:t>
            </a:fld>
            <a:endParaRPr lang="en-US" dirty="0">
              <a:solidFill>
                <a:prstClr val="black">
                  <a:tint val="75000"/>
                </a:prstClr>
              </a:solidFill>
            </a:endParaRPr>
          </a:p>
        </p:txBody>
      </p:sp>
      <p:graphicFrame>
        <p:nvGraphicFramePr>
          <p:cNvPr id="5" name="Table 4"/>
          <p:cNvGraphicFramePr>
            <a:graphicFrameLocks noGrp="1"/>
          </p:cNvGraphicFramePr>
          <p:nvPr userDrawn="1"/>
        </p:nvGraphicFramePr>
        <p:xfrm>
          <a:off x="2032000" y="1776254"/>
          <a:ext cx="8128000" cy="148336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0000"/>
                    </a:ext>
                  </a:extLst>
                </a:gridCol>
                <a:gridCol w="16256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gridCol w="1625600">
                  <a:extLst>
                    <a:ext uri="{9D8B030D-6E8A-4147-A177-3AD203B41FA5}">
                      <a16:colId xmlns:a16="http://schemas.microsoft.com/office/drawing/2014/main" val="20003"/>
                    </a:ext>
                  </a:extLst>
                </a:gridCol>
                <a:gridCol w="162560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370840">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708965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sz="3600">
                <a:latin typeface="Arial" panose="020B0604020202020204" pitchFamily="34" charset="0"/>
                <a:cs typeface="Arial" panose="020B0604020202020204" pitchFamily="34" charset="0"/>
              </a:defRPr>
            </a:lvl1pPr>
            <a:lvl2pPr marL="685800" indent="-2286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buSzPct val="50000"/>
              <a:buFont typeface="Courier New" panose="02070309020205020404" pitchFamily="49" charset="0"/>
              <a:buChar char="o"/>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r>
              <a:rPr lang="en-US">
                <a:solidFill>
                  <a:prstClr val="black"/>
                </a:solidFill>
              </a:rPr>
              <a:t>How to Pull CALPADS ODS Extracts for the Data Drilldown</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2076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a:t>How to Pull CALPADS ODS Extracts for the Data Drilldown</a:t>
            </a:r>
            <a:endParaRPr lang="en-US" dirty="0"/>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10535E65-2398-45FF-9C2C-B1AB07D87C2F}" type="slidenum">
              <a:rPr lang="en-US" smtClean="0"/>
              <a:pPr/>
              <a:t>‹#›</a:t>
            </a:fld>
            <a:endParaRPr lang="en-US" dirty="0"/>
          </a:p>
        </p:txBody>
      </p:sp>
    </p:spTree>
    <p:extLst>
      <p:ext uri="{BB962C8B-B14F-4D97-AF65-F5344CB8AC3E}">
        <p14:creationId xmlns:p14="http://schemas.microsoft.com/office/powerpoint/2010/main" val="3885381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2540000" y="6254750"/>
            <a:ext cx="2235200" cy="457200"/>
          </a:xfrm>
          <a:prstGeom prst="rect">
            <a:avLst/>
          </a:prstGeom>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How to Pull CALPADS ODS Extracts for the Data Drilldown</a:t>
            </a:r>
          </a:p>
        </p:txBody>
      </p:sp>
      <p:sp>
        <p:nvSpPr>
          <p:cNvPr id="6" name="Rectangle 6"/>
          <p:cNvSpPr>
            <a:spLocks noGrp="1" noChangeArrowheads="1"/>
          </p:cNvSpPr>
          <p:nvPr>
            <p:ph type="sldNum" sz="quarter" idx="12"/>
          </p:nvPr>
        </p:nvSpPr>
        <p:spPr>
          <a:ln/>
        </p:spPr>
        <p:txBody>
          <a:bodyPr/>
          <a:lstStyle>
            <a:lvl1pPr>
              <a:defRPr/>
            </a:lvl1pPr>
          </a:lstStyle>
          <a:p>
            <a:pPr>
              <a:defRPr/>
            </a:pPr>
            <a:fld id="{FF274300-4450-45A9-9F19-01221D882E9C}" type="slidenum">
              <a:rPr lang="en-US" altLang="en-US"/>
              <a:pPr>
                <a:defRPr/>
              </a:pPr>
              <a:t>‹#›</a:t>
            </a:fld>
            <a:endParaRPr lang="en-US" altLang="en-US"/>
          </a:p>
        </p:txBody>
      </p:sp>
    </p:spTree>
    <p:extLst>
      <p:ext uri="{BB962C8B-B14F-4D97-AF65-F5344CB8AC3E}">
        <p14:creationId xmlns:p14="http://schemas.microsoft.com/office/powerpoint/2010/main" val="60189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5" name="Content Placeholder 4"/>
          <p:cNvSpPr>
            <a:spLocks noGrp="1"/>
          </p:cNvSpPr>
          <p:nvPr>
            <p:ph sz="quarter" idx="11"/>
          </p:nvPr>
        </p:nvSpPr>
        <p:spPr>
          <a:xfrm>
            <a:off x="414869" y="1837510"/>
            <a:ext cx="11353798" cy="4354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5">
            <a:extLst>
              <a:ext uri="{FF2B5EF4-FFF2-40B4-BE49-F238E27FC236}">
                <a16:creationId xmlns:a16="http://schemas.microsoft.com/office/drawing/2014/main" id="{8DDBD57F-794F-49C4-8219-BDB0DE5F1D55}"/>
              </a:ext>
            </a:extLst>
          </p:cNvPr>
          <p:cNvSpPr>
            <a:spLocks noGrp="1"/>
          </p:cNvSpPr>
          <p:nvPr>
            <p:ph type="ftr" sz="quarter" idx="12"/>
          </p:nvPr>
        </p:nvSpPr>
        <p:spPr>
          <a:xfrm>
            <a:off x="5550160" y="6383066"/>
            <a:ext cx="2128935" cy="365125"/>
          </a:xfrm>
        </p:spPr>
        <p:txBody>
          <a:bodyPr/>
          <a:lstStyle/>
          <a:p>
            <a:r>
              <a:rPr lang="en-US"/>
              <a:t>How to Pull CALPADS ODS Extracts for the Data Drilldown</a:t>
            </a:r>
            <a:endParaRPr lang="en-US" dirty="0"/>
          </a:p>
        </p:txBody>
      </p:sp>
    </p:spTree>
    <p:extLst>
      <p:ext uri="{BB962C8B-B14F-4D97-AF65-F5344CB8AC3E}">
        <p14:creationId xmlns:p14="http://schemas.microsoft.com/office/powerpoint/2010/main" val="2996779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3.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6.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7.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1">
                    <a:lumMod val="50000"/>
                  </a:schemeClr>
                </a:solidFill>
                <a:latin typeface="Arial" panose="020B0604020202020204" pitchFamily="34" charset="0"/>
                <a:cs typeface="Arial" panose="020B0604020202020204" pitchFamily="34" charset="0"/>
              </a:defRPr>
            </a:lvl1pPr>
          </a:lstStyle>
          <a:p>
            <a:r>
              <a:rPr lang="en-US"/>
              <a:t>How to Pull CALPADS ODS Extracts for the Data Drilldown</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0535E65-2398-45FF-9C2C-B1AB07D87C2F}" type="slidenum">
              <a:rPr lang="en-US" smtClean="0"/>
              <a:pPr/>
              <a:t>‹#›</a:t>
            </a:fld>
            <a:endParaRPr lang="en-US" dirty="0"/>
          </a:p>
        </p:txBody>
      </p:sp>
    </p:spTree>
    <p:extLst>
      <p:ext uri="{BB962C8B-B14F-4D97-AF65-F5344CB8AC3E}">
        <p14:creationId xmlns:p14="http://schemas.microsoft.com/office/powerpoint/2010/main" val="440044513"/>
      </p:ext>
    </p:extLst>
  </p:cSld>
  <p:clrMap bg1="lt1" tx1="dk1" bg2="lt2" tx2="dk2" accent1="accent1" accent2="accent2" accent3="accent3" accent4="accent4" accent5="accent5" accent6="accent6" hlink="hlink" folHlink="folHlink"/>
  <p:sldLayoutIdLst>
    <p:sldLayoutId id="2147483660" r:id="rId1"/>
    <p:sldLayoutId id="2147483652" r:id="rId2"/>
    <p:sldLayoutId id="2147483661" r:id="rId3"/>
    <p:sldLayoutId id="2147483653" r:id="rId4"/>
    <p:sldLayoutId id="2147483654" r:id="rId5"/>
    <p:sldLayoutId id="2147483656" r:id="rId6"/>
    <p:sldLayoutId id="2147483657" r:id="rId7"/>
    <p:sldLayoutId id="2147483733" r:id="rId8"/>
    <p:sldLayoutId id="2147483734" r:id="rId9"/>
  </p:sldLayoutIdLst>
  <p:hf sldNum="0"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000">
              <a:schemeClr val="accent1">
                <a:lumMod val="5000"/>
                <a:lumOff val="95000"/>
              </a:schemeClr>
            </a:gs>
            <a:gs pos="57000">
              <a:schemeClr val="accent1">
                <a:lumMod val="45000"/>
                <a:lumOff val="55000"/>
              </a:schemeClr>
            </a:gs>
            <a:gs pos="77000">
              <a:schemeClr val="accent1">
                <a:lumMod val="45000"/>
                <a:lumOff val="55000"/>
              </a:schemeClr>
            </a:gs>
            <a:gs pos="87000">
              <a:schemeClr val="accent1">
                <a:lumMod val="30000"/>
                <a:lumOff val="70000"/>
              </a:schemeClr>
            </a:gs>
          </a:gsLst>
          <a:lin ang="81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4868" y="168442"/>
            <a:ext cx="11353799" cy="1477796"/>
          </a:xfrm>
          <a:prstGeom prst="rect">
            <a:avLst/>
          </a:prstGeom>
        </p:spPr>
        <p:txBody>
          <a:bodyPr vert="horz" lIns="91440" tIns="45720" rIns="91440" bIns="45720" rtlCol="0" anchor="ctr">
            <a:normAutofit/>
          </a:bodyPr>
          <a:lstStyle/>
          <a:p>
            <a:pPr lvl="0" algn="ctr"/>
            <a:r>
              <a:rPr lang="en-US"/>
              <a:t>Click to edit Master title style</a:t>
            </a:r>
            <a:endParaRPr lang="en-US" dirty="0"/>
          </a:p>
        </p:txBody>
      </p:sp>
      <p:sp>
        <p:nvSpPr>
          <p:cNvPr id="3" name="Text Placeholder 2"/>
          <p:cNvSpPr>
            <a:spLocks noGrp="1"/>
          </p:cNvSpPr>
          <p:nvPr>
            <p:ph type="body" idx="1"/>
          </p:nvPr>
        </p:nvSpPr>
        <p:spPr>
          <a:xfrm>
            <a:off x="414868" y="1825625"/>
            <a:ext cx="11353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4679746" y="6356350"/>
            <a:ext cx="2824043" cy="276999"/>
          </a:xfrm>
          <a:prstGeom prst="rect">
            <a:avLst/>
          </a:prstGeom>
        </p:spPr>
        <p:txBody>
          <a:bodyPr wrap="none">
            <a:spAutoFit/>
          </a:bodyPr>
          <a:lstStyle/>
          <a:p>
            <a:r>
              <a:rPr lang="en-US" sz="1200" cap="small" dirty="0">
                <a:solidFill>
                  <a:srgbClr val="002060"/>
                </a:solidFill>
                <a:latin typeface="Arial" panose="020B0604020202020204" pitchFamily="34" charset="0"/>
                <a:cs typeface="Arial" panose="020B0604020202020204" pitchFamily="34" charset="0"/>
              </a:rPr>
              <a:t>California Department of Education</a:t>
            </a:r>
          </a:p>
        </p:txBody>
      </p:sp>
      <p:sp>
        <p:nvSpPr>
          <p:cNvPr id="7" name="TextBox 6"/>
          <p:cNvSpPr txBox="1"/>
          <p:nvPr userDrawn="1"/>
        </p:nvSpPr>
        <p:spPr>
          <a:xfrm>
            <a:off x="9557238" y="6304085"/>
            <a:ext cx="2211429" cy="276999"/>
          </a:xfrm>
          <a:prstGeom prst="rect">
            <a:avLst/>
          </a:prstGeom>
          <a:noFill/>
        </p:spPr>
        <p:txBody>
          <a:bodyPr wrap="square" rtlCol="0">
            <a:spAutoFit/>
          </a:bodyPr>
          <a:lstStyle/>
          <a:p>
            <a:pPr algn="r"/>
            <a:fld id="{5B3829BB-2178-4CA1-8AC7-3DE4BF5274F9}" type="slidenum">
              <a:rPr lang="en-US" sz="1200" smtClean="0">
                <a:solidFill>
                  <a:prstClr val="black"/>
                </a:solidFill>
                <a:latin typeface="Arial" panose="020B0604020202020204" pitchFamily="34" charset="0"/>
                <a:cs typeface="Arial" panose="020B0604020202020204" pitchFamily="34" charset="0"/>
              </a:rPr>
              <a:pPr algn="r"/>
              <a:t>‹#›</a:t>
            </a:fld>
            <a:endParaRPr lang="en-US"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991324"/>
      </p:ext>
    </p:extLst>
  </p:cSld>
  <p:clrMap bg1="lt1" tx1="dk1" bg2="lt2" tx2="dk2" accent1="accent1" accent2="accent2" accent3="accent3" accent4="accent4" accent5="accent5" accent6="accent6" hlink="hlink" folHlink="folHlink"/>
  <p:sldLayoutIdLst>
    <p:sldLayoutId id="2147483664" r:id="rId1"/>
    <p:sldLayoutId id="2147483665" r:id="rId2"/>
  </p:sldLayoutIdLst>
  <p:hf sldNum="0" hdr="0" dt="0"/>
  <p:txStyles>
    <p:titleStyle>
      <a:lvl1pPr algn="l" defTabSz="914400" rtl="0" eaLnBrk="1" latinLnBrk="0" hangingPunct="1">
        <a:lnSpc>
          <a:spcPct val="90000"/>
        </a:lnSpc>
        <a:spcBef>
          <a:spcPct val="0"/>
        </a:spcBef>
        <a:buNone/>
        <a:defRPr lang="en-US"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60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000">
              <a:schemeClr val="accent1">
                <a:lumMod val="5000"/>
                <a:lumOff val="95000"/>
              </a:schemeClr>
            </a:gs>
            <a:gs pos="57000">
              <a:schemeClr val="accent1">
                <a:lumMod val="45000"/>
                <a:lumOff val="55000"/>
              </a:schemeClr>
            </a:gs>
            <a:gs pos="77000">
              <a:schemeClr val="accent1">
                <a:lumMod val="45000"/>
                <a:lumOff val="55000"/>
              </a:schemeClr>
            </a:gs>
            <a:gs pos="87000">
              <a:schemeClr val="accent1">
                <a:lumMod val="30000"/>
                <a:lumOff val="70000"/>
              </a:schemeClr>
            </a:gs>
          </a:gsLst>
          <a:lin ang="81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158261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11016" y="1825625"/>
            <a:ext cx="115824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rgbClr val="003399"/>
                </a:solidFill>
                <a:latin typeface="Arial" panose="020B0604020202020204" pitchFamily="34" charset="0"/>
                <a:cs typeface="Arial" panose="020B0604020202020204" pitchFamily="34" charset="0"/>
              </a:defRPr>
            </a:lvl1pPr>
          </a:lstStyle>
          <a:p>
            <a:r>
              <a:rPr lang="en-US"/>
              <a:t>How to Pull CALPADS ODS Extracts for the Data Drilldown</a:t>
            </a:r>
            <a:endParaRPr lang="en-US" dirty="0"/>
          </a:p>
        </p:txBody>
      </p:sp>
      <p:sp>
        <p:nvSpPr>
          <p:cNvPr id="6" name="Slide Number Placeholder 5"/>
          <p:cNvSpPr>
            <a:spLocks noGrp="1"/>
          </p:cNvSpPr>
          <p:nvPr>
            <p:ph type="sldNum" sz="quarter" idx="4"/>
          </p:nvPr>
        </p:nvSpPr>
        <p:spPr>
          <a:xfrm>
            <a:off x="9050216"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874BD688-D250-4098-A2BD-9AE7A9A762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748302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Lst>
  <p:hf sldNum="0" hdr="0" dt="0"/>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000">
              <a:schemeClr val="accent1">
                <a:lumMod val="5000"/>
                <a:lumOff val="95000"/>
              </a:schemeClr>
            </a:gs>
            <a:gs pos="57000">
              <a:schemeClr val="accent1">
                <a:lumMod val="45000"/>
                <a:lumOff val="55000"/>
              </a:schemeClr>
            </a:gs>
            <a:gs pos="77000">
              <a:schemeClr val="accent1">
                <a:lumMod val="45000"/>
                <a:lumOff val="55000"/>
              </a:schemeClr>
            </a:gs>
            <a:gs pos="87000">
              <a:schemeClr val="accent1">
                <a:lumMod val="30000"/>
                <a:lumOff val="70000"/>
              </a:schemeClr>
            </a:gs>
          </a:gsLst>
          <a:lin ang="81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158261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11016" y="1825625"/>
            <a:ext cx="115824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rgbClr val="003399"/>
                </a:solidFill>
                <a:latin typeface="Arial" panose="020B0604020202020204" pitchFamily="34" charset="0"/>
                <a:cs typeface="Arial" panose="020B0604020202020204" pitchFamily="34" charset="0"/>
              </a:defRPr>
            </a:lvl1pPr>
          </a:lstStyle>
          <a:p>
            <a:r>
              <a:rPr lang="en-US"/>
              <a:t>How to Pull CALPADS ODS Extracts for the Data Drilldown</a:t>
            </a:r>
            <a:endParaRPr lang="en-US" dirty="0"/>
          </a:p>
        </p:txBody>
      </p:sp>
      <p:sp>
        <p:nvSpPr>
          <p:cNvPr id="6" name="Slide Number Placeholder 5"/>
          <p:cNvSpPr>
            <a:spLocks noGrp="1"/>
          </p:cNvSpPr>
          <p:nvPr>
            <p:ph type="sldNum" sz="quarter" idx="4"/>
          </p:nvPr>
        </p:nvSpPr>
        <p:spPr>
          <a:xfrm>
            <a:off x="9050216"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874BD688-D250-4098-A2BD-9AE7A9A762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5918166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Lst>
  <p:hf sldNum="0" hdr="0" dt="0"/>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000">
              <a:schemeClr val="accent1">
                <a:lumMod val="5000"/>
                <a:lumOff val="95000"/>
              </a:schemeClr>
            </a:gs>
            <a:gs pos="57000">
              <a:schemeClr val="accent1">
                <a:lumMod val="45000"/>
                <a:lumOff val="55000"/>
              </a:schemeClr>
            </a:gs>
            <a:gs pos="77000">
              <a:schemeClr val="accent1">
                <a:lumMod val="45000"/>
                <a:lumOff val="55000"/>
              </a:schemeClr>
            </a:gs>
            <a:gs pos="87000">
              <a:schemeClr val="accent1">
                <a:lumMod val="30000"/>
                <a:lumOff val="70000"/>
              </a:schemeClr>
            </a:gs>
          </a:gsLst>
          <a:lin ang="81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158261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11016" y="1825625"/>
            <a:ext cx="115824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rgbClr val="003399"/>
                </a:solidFill>
                <a:latin typeface="Arial" panose="020B0604020202020204" pitchFamily="34" charset="0"/>
                <a:cs typeface="Arial" panose="020B0604020202020204" pitchFamily="34" charset="0"/>
              </a:defRPr>
            </a:lvl1pPr>
          </a:lstStyle>
          <a:p>
            <a:r>
              <a:rPr lang="en-US"/>
              <a:t>How to Pull CALPADS ODS Extracts for the Data Drilldown</a:t>
            </a:r>
            <a:endParaRPr lang="en-US" dirty="0"/>
          </a:p>
        </p:txBody>
      </p:sp>
      <p:sp>
        <p:nvSpPr>
          <p:cNvPr id="6" name="Slide Number Placeholder 5"/>
          <p:cNvSpPr>
            <a:spLocks noGrp="1"/>
          </p:cNvSpPr>
          <p:nvPr>
            <p:ph type="sldNum" sz="quarter" idx="4"/>
          </p:nvPr>
        </p:nvSpPr>
        <p:spPr>
          <a:xfrm>
            <a:off x="9050216"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874BD688-D250-4098-A2BD-9AE7A9A762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898753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sldNum="0" hdr="0" dt="0"/>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000">
              <a:schemeClr val="accent1">
                <a:lumMod val="5000"/>
                <a:lumOff val="95000"/>
              </a:schemeClr>
            </a:gs>
            <a:gs pos="57000">
              <a:schemeClr val="accent1">
                <a:lumMod val="45000"/>
                <a:lumOff val="55000"/>
              </a:schemeClr>
            </a:gs>
            <a:gs pos="77000">
              <a:schemeClr val="accent1">
                <a:lumMod val="45000"/>
                <a:lumOff val="55000"/>
              </a:schemeClr>
            </a:gs>
            <a:gs pos="87000">
              <a:schemeClr val="accent1">
                <a:lumMod val="30000"/>
                <a:lumOff val="70000"/>
              </a:schemeClr>
            </a:gs>
          </a:gsLst>
          <a:lin ang="81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158261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11016" y="1825625"/>
            <a:ext cx="115824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rgbClr val="003399"/>
                </a:solidFill>
                <a:latin typeface="Arial" panose="020B0604020202020204" pitchFamily="34" charset="0"/>
                <a:cs typeface="Arial" panose="020B0604020202020204" pitchFamily="34" charset="0"/>
              </a:defRPr>
            </a:lvl1pPr>
          </a:lstStyle>
          <a:p>
            <a:r>
              <a:rPr lang="en-US"/>
              <a:t>How to Pull CALPADS ODS Extracts for the Data Drilldown</a:t>
            </a:r>
            <a:endParaRPr lang="en-US" dirty="0"/>
          </a:p>
        </p:txBody>
      </p:sp>
      <p:sp>
        <p:nvSpPr>
          <p:cNvPr id="6" name="Slide Number Placeholder 5"/>
          <p:cNvSpPr>
            <a:spLocks noGrp="1"/>
          </p:cNvSpPr>
          <p:nvPr>
            <p:ph type="sldNum" sz="quarter" idx="4"/>
          </p:nvPr>
        </p:nvSpPr>
        <p:spPr>
          <a:xfrm>
            <a:off x="9050216"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874BD688-D250-4098-A2BD-9AE7A9A762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448861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4" r:id="rId8"/>
    <p:sldLayoutId id="2147483725" r:id="rId9"/>
    <p:sldLayoutId id="2147483726" r:id="rId10"/>
  </p:sldLayoutIdLst>
  <p:hf sldNum="0" hdr="0" dt="0"/>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000">
              <a:schemeClr val="accent1">
                <a:lumMod val="5000"/>
                <a:lumOff val="95000"/>
              </a:schemeClr>
            </a:gs>
            <a:gs pos="57000">
              <a:schemeClr val="accent1">
                <a:lumMod val="45000"/>
                <a:lumOff val="55000"/>
              </a:schemeClr>
            </a:gs>
            <a:gs pos="77000">
              <a:schemeClr val="accent1">
                <a:lumMod val="45000"/>
                <a:lumOff val="55000"/>
              </a:schemeClr>
            </a:gs>
            <a:gs pos="87000">
              <a:schemeClr val="accent1">
                <a:lumMod val="30000"/>
                <a:lumOff val="70000"/>
              </a:schemeClr>
            </a:gs>
          </a:gsLst>
          <a:lin ang="81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5136"/>
            <a:ext cx="12192000" cy="1631102"/>
          </a:xfrm>
          <a:prstGeom prst="rect">
            <a:avLst/>
          </a:prstGeom>
        </p:spPr>
        <p:txBody>
          <a:bodyPr vert="horz" lIns="91440" tIns="45720" rIns="91440" bIns="45720" rtlCol="0" anchor="ctr">
            <a:normAutofit/>
          </a:bodyPr>
          <a:lstStyle/>
          <a:p>
            <a:pPr lvl="0" algn="ctr"/>
            <a:r>
              <a:rPr lang="en-US"/>
              <a:t>Click to edit Master title style</a:t>
            </a:r>
            <a:endParaRPr lang="en-US" dirty="0"/>
          </a:p>
        </p:txBody>
      </p:sp>
      <p:sp>
        <p:nvSpPr>
          <p:cNvPr id="3" name="Text Placeholder 2"/>
          <p:cNvSpPr>
            <a:spLocks noGrp="1"/>
          </p:cNvSpPr>
          <p:nvPr>
            <p:ph type="body" idx="1"/>
          </p:nvPr>
        </p:nvSpPr>
        <p:spPr>
          <a:xfrm>
            <a:off x="414868" y="1825625"/>
            <a:ext cx="1135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168384"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4257AD-90F9-4636-AD93-EC01DBF603ED}" type="slidenum">
              <a:rPr lang="en-US" smtClean="0">
                <a:solidFill>
                  <a:prstClr val="black">
                    <a:tint val="75000"/>
                  </a:prstClr>
                </a:solidFill>
              </a:rPr>
              <a:pPr/>
              <a:t>‹#›</a:t>
            </a:fld>
            <a:endParaRPr lang="en-US" dirty="0">
              <a:solidFill>
                <a:prstClr val="black">
                  <a:tint val="75000"/>
                </a:prstClr>
              </a:solidFill>
            </a:endParaRPr>
          </a:p>
        </p:txBody>
      </p:sp>
      <p:sp>
        <p:nvSpPr>
          <p:cNvPr id="5" name="Rectangle 4"/>
          <p:cNvSpPr/>
          <p:nvPr userDrawn="1"/>
        </p:nvSpPr>
        <p:spPr>
          <a:xfrm>
            <a:off x="4679746" y="6356350"/>
            <a:ext cx="2824043" cy="276999"/>
          </a:xfrm>
          <a:prstGeom prst="rect">
            <a:avLst/>
          </a:prstGeom>
        </p:spPr>
        <p:txBody>
          <a:bodyPr wrap="none">
            <a:spAutoFit/>
          </a:bodyPr>
          <a:lstStyle/>
          <a:p>
            <a:r>
              <a:rPr lang="en-US" sz="1200" cap="small" dirty="0">
                <a:solidFill>
                  <a:srgbClr val="002060"/>
                </a:solidFill>
                <a:latin typeface="Arial" panose="020B0604020202020204" pitchFamily="34" charset="0"/>
                <a:cs typeface="Arial" panose="020B0604020202020204" pitchFamily="34" charset="0"/>
              </a:rPr>
              <a:t>California Department of Education</a:t>
            </a:r>
          </a:p>
        </p:txBody>
      </p:sp>
    </p:spTree>
    <p:extLst>
      <p:ext uri="{BB962C8B-B14F-4D97-AF65-F5344CB8AC3E}">
        <p14:creationId xmlns:p14="http://schemas.microsoft.com/office/powerpoint/2010/main" val="364461761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Lst>
  <p:hf sldNum="0" hdr="0" dt="0"/>
  <p:txStyles>
    <p:titleStyle>
      <a:lvl1pPr algn="l" defTabSz="914400" rtl="0" eaLnBrk="1" latinLnBrk="0" hangingPunct="1">
        <a:lnSpc>
          <a:spcPct val="90000"/>
        </a:lnSpc>
        <a:spcBef>
          <a:spcPct val="0"/>
        </a:spcBef>
        <a:buNone/>
        <a:defRPr lang="en-US"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mailto:speddatasupport@cde.ca.gov"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s://www.cde.ca.gov/ds/sp/cl/systemdocs.asp"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hyperlink" Target="https://documentation.calpads.org/Extracts/ODSExtract/#ods-extract" TargetMode="External"/><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a:t>How to Pull the CALPADS Operational Data Store Extracts for the Data Drilldown</a:t>
            </a:r>
            <a:endParaRPr lang="en-US" sz="4400" b="1" dirty="0"/>
          </a:p>
        </p:txBody>
      </p:sp>
      <p:sp>
        <p:nvSpPr>
          <p:cNvPr id="3" name="Subtitle 2"/>
          <p:cNvSpPr>
            <a:spLocks noGrp="1"/>
          </p:cNvSpPr>
          <p:nvPr>
            <p:ph type="subTitle" idx="1"/>
          </p:nvPr>
        </p:nvSpPr>
        <p:spPr>
          <a:xfrm>
            <a:off x="231645" y="3751488"/>
            <a:ext cx="11618976" cy="1386569"/>
          </a:xfrm>
        </p:spPr>
        <p:txBody>
          <a:bodyPr>
            <a:normAutofit fontScale="85000" lnSpcReduction="20000"/>
          </a:bodyPr>
          <a:lstStyle/>
          <a:p>
            <a:r>
              <a:rPr lang="en-US" b="1" dirty="0"/>
              <a:t>Special Education Division</a:t>
            </a:r>
          </a:p>
          <a:p>
            <a:r>
              <a:rPr lang="en-US" b="1" dirty="0"/>
              <a:t>Data Evaluation and Analysis Unit</a:t>
            </a:r>
          </a:p>
          <a:p>
            <a:r>
              <a:rPr lang="en-US" b="1" dirty="0"/>
              <a:t>California Department of Education</a:t>
            </a:r>
          </a:p>
          <a:p>
            <a:r>
              <a:rPr lang="en-US" b="1" dirty="0"/>
              <a:t>Fall 2025</a:t>
            </a:r>
          </a:p>
        </p:txBody>
      </p:sp>
      <p:sp>
        <p:nvSpPr>
          <p:cNvPr id="5" name="TextBox 4"/>
          <p:cNvSpPr txBox="1"/>
          <p:nvPr/>
        </p:nvSpPr>
        <p:spPr>
          <a:xfrm>
            <a:off x="4550229" y="6281805"/>
            <a:ext cx="1262742" cy="246221"/>
          </a:xfrm>
          <a:prstGeom prst="rect">
            <a:avLst/>
          </a:prstGeom>
          <a:solidFill>
            <a:srgbClr val="BFD8EE"/>
          </a:solidFill>
        </p:spPr>
        <p:txBody>
          <a:bodyPr wrap="square" rtlCol="0">
            <a:spAutoFit/>
          </a:bodyPr>
          <a:lstStyle/>
          <a:p>
            <a:r>
              <a:rPr lang="en-US" sz="1000" b="1" dirty="0">
                <a:solidFill>
                  <a:srgbClr val="2E2D71"/>
                </a:solidFill>
                <a:latin typeface="Tahoma" panose="020B0604030504040204" pitchFamily="34" charset="0"/>
                <a:ea typeface="Tahoma" panose="020B0604030504040204" pitchFamily="34" charset="0"/>
                <a:cs typeface="Tahoma" panose="020B0604030504040204" pitchFamily="34" charset="0"/>
              </a:rPr>
              <a:t>T</a:t>
            </a:r>
            <a:r>
              <a:rPr lang="en-US" sz="1000" dirty="0">
                <a:solidFill>
                  <a:srgbClr val="2E2D71"/>
                </a:solidFill>
                <a:latin typeface="Tahoma" panose="020B0604030504040204" pitchFamily="34" charset="0"/>
                <a:ea typeface="Tahoma" panose="020B0604030504040204" pitchFamily="34" charset="0"/>
                <a:cs typeface="Tahoma" panose="020B0604030504040204" pitchFamily="34" charset="0"/>
              </a:rPr>
              <a:t>ON</a:t>
            </a:r>
            <a:r>
              <a:rPr lang="en-US" sz="1000" b="1" dirty="0">
                <a:solidFill>
                  <a:srgbClr val="2E2D71"/>
                </a:solidFill>
                <a:latin typeface="Tahoma" panose="020B0604030504040204" pitchFamily="34" charset="0"/>
                <a:ea typeface="Tahoma" panose="020B0604030504040204" pitchFamily="34" charset="0"/>
                <a:cs typeface="Tahoma" panose="020B0604030504040204" pitchFamily="34" charset="0"/>
              </a:rPr>
              <a:t>Y</a:t>
            </a:r>
            <a:r>
              <a:rPr lang="en-US" sz="1000" dirty="0">
                <a:solidFill>
                  <a:srgbClr val="2E2D71"/>
                </a:solidFill>
                <a:latin typeface="Tahoma" panose="020B0604030504040204" pitchFamily="34" charset="0"/>
                <a:ea typeface="Tahoma" panose="020B0604030504040204" pitchFamily="34" charset="0"/>
                <a:cs typeface="Tahoma" panose="020B0604030504040204" pitchFamily="34" charset="0"/>
              </a:rPr>
              <a:t> </a:t>
            </a:r>
            <a:r>
              <a:rPr lang="en-US" sz="1000" b="1" dirty="0">
                <a:solidFill>
                  <a:srgbClr val="2E2D71"/>
                </a:solidFill>
                <a:latin typeface="Tahoma" panose="020B0604030504040204" pitchFamily="34" charset="0"/>
                <a:ea typeface="Tahoma" panose="020B0604030504040204" pitchFamily="34" charset="0"/>
                <a:cs typeface="Tahoma" panose="020B0604030504040204" pitchFamily="34" charset="0"/>
              </a:rPr>
              <a:t>T</a:t>
            </a:r>
            <a:r>
              <a:rPr lang="en-US" sz="1000" dirty="0">
                <a:solidFill>
                  <a:srgbClr val="2E2D71"/>
                </a:solidFill>
                <a:latin typeface="Tahoma" panose="020B0604030504040204" pitchFamily="34" charset="0"/>
                <a:ea typeface="Tahoma" panose="020B0604030504040204" pitchFamily="34" charset="0"/>
                <a:cs typeface="Tahoma" panose="020B0604030504040204" pitchFamily="34" charset="0"/>
              </a:rPr>
              <a:t>HURMON</a:t>
            </a:r>
            <a:r>
              <a:rPr lang="en-US" sz="1000" b="1" dirty="0">
                <a:solidFill>
                  <a:srgbClr val="2E2D71"/>
                </a:solidFill>
                <a:latin typeface="Tahoma" panose="020B0604030504040204" pitchFamily="34" charset="0"/>
                <a:ea typeface="Tahoma" panose="020B0604030504040204" pitchFamily="34" charset="0"/>
                <a:cs typeface="Tahoma" panose="020B0604030504040204" pitchFamily="34" charset="0"/>
              </a:rPr>
              <a:t>D</a:t>
            </a:r>
          </a:p>
        </p:txBody>
      </p:sp>
    </p:spTree>
    <p:extLst>
      <p:ext uri="{BB962C8B-B14F-4D97-AF65-F5344CB8AC3E}">
        <p14:creationId xmlns:p14="http://schemas.microsoft.com/office/powerpoint/2010/main" val="3863347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F6AF-36BE-9ED0-0B51-2CC5FB697CEE}"/>
              </a:ext>
            </a:extLst>
          </p:cNvPr>
          <p:cNvSpPr>
            <a:spLocks noGrp="1"/>
          </p:cNvSpPr>
          <p:nvPr>
            <p:ph type="title"/>
          </p:nvPr>
        </p:nvSpPr>
        <p:spPr/>
        <p:txBody>
          <a:bodyPr/>
          <a:lstStyle/>
          <a:p>
            <a:r>
              <a:rPr lang="en-US" dirty="0"/>
              <a:t>SENR Purpose and Contents</a:t>
            </a:r>
          </a:p>
        </p:txBody>
      </p:sp>
      <p:sp>
        <p:nvSpPr>
          <p:cNvPr id="3" name="Content Placeholder 2">
            <a:extLst>
              <a:ext uri="{FF2B5EF4-FFF2-40B4-BE49-F238E27FC236}">
                <a16:creationId xmlns:a16="http://schemas.microsoft.com/office/drawing/2014/main" id="{36F3936D-CFFB-C354-DD1D-BABA8EE36BE0}"/>
              </a:ext>
            </a:extLst>
          </p:cNvPr>
          <p:cNvSpPr>
            <a:spLocks noGrp="1"/>
          </p:cNvSpPr>
          <p:nvPr>
            <p:ph idx="1"/>
          </p:nvPr>
        </p:nvSpPr>
        <p:spPr/>
        <p:txBody>
          <a:bodyPr/>
          <a:lstStyle/>
          <a:p>
            <a:r>
              <a:rPr lang="en-US" dirty="0"/>
              <a:t>Identifies students enrolled at the LEA for the user-specified period of time</a:t>
            </a:r>
          </a:p>
          <a:p>
            <a:r>
              <a:rPr lang="en-US" dirty="0"/>
              <a:t>Includes both general education and students with disabilities</a:t>
            </a:r>
          </a:p>
          <a:p>
            <a:endParaRPr lang="en-US" dirty="0"/>
          </a:p>
        </p:txBody>
      </p:sp>
      <p:sp>
        <p:nvSpPr>
          <p:cNvPr id="4" name="Footer Placeholder 3">
            <a:extLst>
              <a:ext uri="{FF2B5EF4-FFF2-40B4-BE49-F238E27FC236}">
                <a16:creationId xmlns:a16="http://schemas.microsoft.com/office/drawing/2014/main" id="{74029B57-213B-32B6-86D1-39DBB913A4F3}"/>
              </a:ext>
            </a:extLst>
          </p:cNvPr>
          <p:cNvSpPr>
            <a:spLocks noGrp="1"/>
          </p:cNvSpPr>
          <p:nvPr>
            <p:ph type="ftr" sz="quarter" idx="11"/>
          </p:nvPr>
        </p:nvSpPr>
        <p:spPr/>
        <p:txBody>
          <a:bodyPr/>
          <a:lstStyle/>
          <a:p>
            <a:pPr>
              <a:defRPr/>
            </a:pPr>
            <a:r>
              <a:rPr lang="en-US" altLang="en-US"/>
              <a:t>How to Pull CALPADS ODS Extracts for the Data Drilldown</a:t>
            </a:r>
          </a:p>
        </p:txBody>
      </p:sp>
    </p:spTree>
    <p:extLst>
      <p:ext uri="{BB962C8B-B14F-4D97-AF65-F5344CB8AC3E}">
        <p14:creationId xmlns:p14="http://schemas.microsoft.com/office/powerpoint/2010/main" val="3515953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5E064-12A3-63B7-66C2-218BFBFF3D32}"/>
              </a:ext>
            </a:extLst>
          </p:cNvPr>
          <p:cNvSpPr>
            <a:spLocks noGrp="1"/>
          </p:cNvSpPr>
          <p:nvPr>
            <p:ph type="title"/>
          </p:nvPr>
        </p:nvSpPr>
        <p:spPr/>
        <p:txBody>
          <a:bodyPr/>
          <a:lstStyle/>
          <a:p>
            <a:r>
              <a:rPr lang="en-US" dirty="0"/>
              <a:t>SENR – Analyzing Current Year Data</a:t>
            </a:r>
          </a:p>
        </p:txBody>
      </p:sp>
      <p:sp>
        <p:nvSpPr>
          <p:cNvPr id="3" name="Content Placeholder 2">
            <a:extLst>
              <a:ext uri="{FF2B5EF4-FFF2-40B4-BE49-F238E27FC236}">
                <a16:creationId xmlns:a16="http://schemas.microsoft.com/office/drawing/2014/main" id="{FA1EEACB-02FD-7156-2B1D-D809948E2472}"/>
              </a:ext>
            </a:extLst>
          </p:cNvPr>
          <p:cNvSpPr>
            <a:spLocks noGrp="1"/>
          </p:cNvSpPr>
          <p:nvPr>
            <p:ph idx="1"/>
          </p:nvPr>
        </p:nvSpPr>
        <p:spPr>
          <a:xfrm>
            <a:off x="838200" y="1825625"/>
            <a:ext cx="4744453" cy="4351338"/>
          </a:xfrm>
        </p:spPr>
        <p:txBody>
          <a:bodyPr/>
          <a:lstStyle/>
          <a:p>
            <a:r>
              <a:rPr lang="en-US" dirty="0"/>
              <a:t>Extract Filter Selections:</a:t>
            </a:r>
          </a:p>
          <a:p>
            <a:pPr lvl="1"/>
            <a:r>
              <a:rPr lang="en-US" dirty="0"/>
              <a:t>Select the Date Range tab</a:t>
            </a:r>
          </a:p>
          <a:p>
            <a:pPr lvl="1"/>
            <a:r>
              <a:rPr lang="en-US" dirty="0"/>
              <a:t>Select the applicable schools and remember to EXCLUDE ALL CHARTERS</a:t>
            </a:r>
          </a:p>
          <a:p>
            <a:pPr lvl="1"/>
            <a:r>
              <a:rPr lang="en-US" dirty="0"/>
              <a:t>To find students who have been enrolled anytime within the AY, use an Enrollment Start Date of 7/1 of the current academic year and an Enrollment End Date of 6/30 of the current year.</a:t>
            </a:r>
          </a:p>
          <a:p>
            <a:endParaRPr lang="en-US" dirty="0"/>
          </a:p>
        </p:txBody>
      </p:sp>
      <p:sp>
        <p:nvSpPr>
          <p:cNvPr id="4" name="Footer Placeholder 3">
            <a:extLst>
              <a:ext uri="{FF2B5EF4-FFF2-40B4-BE49-F238E27FC236}">
                <a16:creationId xmlns:a16="http://schemas.microsoft.com/office/drawing/2014/main" id="{3C5C9211-130A-5600-82D1-10C796947C74}"/>
              </a:ext>
            </a:extLst>
          </p:cNvPr>
          <p:cNvSpPr>
            <a:spLocks noGrp="1"/>
          </p:cNvSpPr>
          <p:nvPr>
            <p:ph type="ftr" sz="quarter" idx="11"/>
          </p:nvPr>
        </p:nvSpPr>
        <p:spPr/>
        <p:txBody>
          <a:bodyPr/>
          <a:lstStyle/>
          <a:p>
            <a:pPr>
              <a:defRPr/>
            </a:pPr>
            <a:r>
              <a:rPr lang="en-US" altLang="en-US"/>
              <a:t>How to Pull CALPADS ODS Extracts for the Data Drilldown</a:t>
            </a:r>
          </a:p>
        </p:txBody>
      </p:sp>
      <p:pic>
        <p:nvPicPr>
          <p:cNvPr id="6" name="Picture 5">
            <a:extLst>
              <a:ext uri="{FF2B5EF4-FFF2-40B4-BE49-F238E27FC236}">
                <a16:creationId xmlns:a16="http://schemas.microsoft.com/office/drawing/2014/main" id="{702D5E8A-98B1-0DB7-D98F-AF7F96256B3C}"/>
              </a:ext>
            </a:extLst>
          </p:cNvPr>
          <p:cNvPicPr>
            <a:picLocks noChangeAspect="1"/>
          </p:cNvPicPr>
          <p:nvPr/>
        </p:nvPicPr>
        <p:blipFill rotWithShape="1">
          <a:blip r:embed="rId3"/>
          <a:srcRect l="62447" t="12316" r="13079" b="17509"/>
          <a:stretch/>
        </p:blipFill>
        <p:spPr>
          <a:xfrm>
            <a:off x="5707780" y="1479114"/>
            <a:ext cx="5938788" cy="4789343"/>
          </a:xfrm>
          <a:prstGeom prst="rect">
            <a:avLst/>
          </a:prstGeom>
        </p:spPr>
      </p:pic>
      <p:sp>
        <p:nvSpPr>
          <p:cNvPr id="7" name="Rectangle 6">
            <a:extLst>
              <a:ext uri="{FF2B5EF4-FFF2-40B4-BE49-F238E27FC236}">
                <a16:creationId xmlns:a16="http://schemas.microsoft.com/office/drawing/2014/main" id="{14C7B281-8EEF-BE32-ED71-679C73B08A9C}"/>
              </a:ext>
            </a:extLst>
          </p:cNvPr>
          <p:cNvSpPr/>
          <p:nvPr/>
        </p:nvSpPr>
        <p:spPr>
          <a:xfrm>
            <a:off x="8787866" y="2213810"/>
            <a:ext cx="2781700" cy="2695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26E7374-FB0F-DBE0-6CA1-9B22CDDF8B45}"/>
              </a:ext>
            </a:extLst>
          </p:cNvPr>
          <p:cNvSpPr/>
          <p:nvPr/>
        </p:nvSpPr>
        <p:spPr>
          <a:xfrm>
            <a:off x="5871410" y="5621153"/>
            <a:ext cx="5698155" cy="55580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64622962-F34F-0128-E961-1679F846BD1E}"/>
              </a:ext>
            </a:extLst>
          </p:cNvPr>
          <p:cNvCxnSpPr/>
          <p:nvPr/>
        </p:nvCxnSpPr>
        <p:spPr>
          <a:xfrm>
            <a:off x="7555832" y="4764505"/>
            <a:ext cx="204055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924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62A57-C351-AE2F-7F7D-BA80021B2BCA}"/>
              </a:ext>
            </a:extLst>
          </p:cNvPr>
          <p:cNvSpPr>
            <a:spLocks noGrp="1"/>
          </p:cNvSpPr>
          <p:nvPr>
            <p:ph type="title"/>
          </p:nvPr>
        </p:nvSpPr>
        <p:spPr/>
        <p:txBody>
          <a:bodyPr/>
          <a:lstStyle/>
          <a:p>
            <a:r>
              <a:rPr lang="en-US" dirty="0"/>
              <a:t>SENR – Analyzing Prior Year Data</a:t>
            </a:r>
          </a:p>
        </p:txBody>
      </p:sp>
      <p:sp>
        <p:nvSpPr>
          <p:cNvPr id="3" name="Content Placeholder 2">
            <a:extLst>
              <a:ext uri="{FF2B5EF4-FFF2-40B4-BE49-F238E27FC236}">
                <a16:creationId xmlns:a16="http://schemas.microsoft.com/office/drawing/2014/main" id="{1C62BC2F-96B8-12D4-CD9F-BDE428AA53BF}"/>
              </a:ext>
            </a:extLst>
          </p:cNvPr>
          <p:cNvSpPr>
            <a:spLocks noGrp="1"/>
          </p:cNvSpPr>
          <p:nvPr>
            <p:ph idx="1"/>
          </p:nvPr>
        </p:nvSpPr>
        <p:spPr>
          <a:xfrm>
            <a:off x="838200" y="1825625"/>
            <a:ext cx="4763703" cy="4351338"/>
          </a:xfrm>
        </p:spPr>
        <p:txBody>
          <a:bodyPr/>
          <a:lstStyle/>
          <a:p>
            <a:pPr marL="0" indent="0">
              <a:buNone/>
            </a:pPr>
            <a:r>
              <a:rPr lang="en-US" dirty="0"/>
              <a:t>Extract Filter Selections</a:t>
            </a:r>
          </a:p>
          <a:p>
            <a:r>
              <a:rPr lang="en-US" dirty="0"/>
              <a:t>Select the Date Range tab</a:t>
            </a:r>
          </a:p>
          <a:p>
            <a:r>
              <a:rPr lang="en-US" dirty="0"/>
              <a:t>Select the applicable schools and remember to EXCLUDE ALL CHARTERS</a:t>
            </a:r>
          </a:p>
          <a:p>
            <a:r>
              <a:rPr lang="en-US" dirty="0"/>
              <a:t>To find students who have been enrolled anytime within the prior AY, use an Enrollment Start Date of 7/1 of the </a:t>
            </a:r>
            <a:r>
              <a:rPr lang="en-US" b="1" dirty="0"/>
              <a:t>prior year </a:t>
            </a:r>
            <a:r>
              <a:rPr lang="en-US" dirty="0"/>
              <a:t>and an Enrollment End Date of 6/30 of the prior year.</a:t>
            </a:r>
          </a:p>
          <a:p>
            <a:endParaRPr lang="en-US" dirty="0"/>
          </a:p>
        </p:txBody>
      </p:sp>
      <p:sp>
        <p:nvSpPr>
          <p:cNvPr id="4" name="Footer Placeholder 3">
            <a:extLst>
              <a:ext uri="{FF2B5EF4-FFF2-40B4-BE49-F238E27FC236}">
                <a16:creationId xmlns:a16="http://schemas.microsoft.com/office/drawing/2014/main" id="{98ACF4CF-B33E-1A27-4B12-AF7522FCCFB1}"/>
              </a:ext>
            </a:extLst>
          </p:cNvPr>
          <p:cNvSpPr>
            <a:spLocks noGrp="1"/>
          </p:cNvSpPr>
          <p:nvPr>
            <p:ph type="ftr" sz="quarter" idx="11"/>
          </p:nvPr>
        </p:nvSpPr>
        <p:spPr/>
        <p:txBody>
          <a:bodyPr/>
          <a:lstStyle/>
          <a:p>
            <a:pPr>
              <a:defRPr/>
            </a:pPr>
            <a:r>
              <a:rPr lang="en-US" altLang="en-US"/>
              <a:t>How to Pull CALPADS ODS Extracts for the Data Drilldown</a:t>
            </a:r>
          </a:p>
        </p:txBody>
      </p:sp>
      <p:pic>
        <p:nvPicPr>
          <p:cNvPr id="8" name="Picture 7">
            <a:extLst>
              <a:ext uri="{FF2B5EF4-FFF2-40B4-BE49-F238E27FC236}">
                <a16:creationId xmlns:a16="http://schemas.microsoft.com/office/drawing/2014/main" id="{1E12F551-C655-6E1C-688E-D7BA0A1A7F2C}"/>
              </a:ext>
            </a:extLst>
          </p:cNvPr>
          <p:cNvPicPr>
            <a:picLocks noChangeAspect="1"/>
          </p:cNvPicPr>
          <p:nvPr/>
        </p:nvPicPr>
        <p:blipFill rotWithShape="1">
          <a:blip r:embed="rId3"/>
          <a:srcRect l="62447" t="12877" r="12526" b="8527"/>
          <a:stretch/>
        </p:blipFill>
        <p:spPr>
          <a:xfrm>
            <a:off x="6096000" y="1392487"/>
            <a:ext cx="5236143" cy="4624983"/>
          </a:xfrm>
          <a:prstGeom prst="rect">
            <a:avLst/>
          </a:prstGeom>
        </p:spPr>
      </p:pic>
      <p:sp>
        <p:nvSpPr>
          <p:cNvPr id="9" name="Rectangle 8">
            <a:extLst>
              <a:ext uri="{FF2B5EF4-FFF2-40B4-BE49-F238E27FC236}">
                <a16:creationId xmlns:a16="http://schemas.microsoft.com/office/drawing/2014/main" id="{5D4688F7-E5A9-3891-44B1-77CBEEADA630}"/>
              </a:ext>
            </a:extLst>
          </p:cNvPr>
          <p:cNvSpPr/>
          <p:nvPr/>
        </p:nvSpPr>
        <p:spPr>
          <a:xfrm>
            <a:off x="8730113" y="1934677"/>
            <a:ext cx="2358189" cy="2695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751A7F3-1974-F425-0FE9-48F4E2A8B734}"/>
              </a:ext>
            </a:extLst>
          </p:cNvPr>
          <p:cNvSpPr/>
          <p:nvPr/>
        </p:nvSpPr>
        <p:spPr>
          <a:xfrm>
            <a:off x="6177814" y="4926529"/>
            <a:ext cx="5006742" cy="53898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6437711D-52A0-016A-D9E0-7F759609AD18}"/>
              </a:ext>
            </a:extLst>
          </p:cNvPr>
          <p:cNvCxnSpPr/>
          <p:nvPr/>
        </p:nvCxnSpPr>
        <p:spPr>
          <a:xfrm>
            <a:off x="7709836" y="4186989"/>
            <a:ext cx="204055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1166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BA7DA-9482-30D2-4A33-809F8F3E70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C1B7A7-3293-1984-5A87-39BE98442D86}"/>
              </a:ext>
            </a:extLst>
          </p:cNvPr>
          <p:cNvSpPr>
            <a:spLocks noGrp="1"/>
          </p:cNvSpPr>
          <p:nvPr>
            <p:ph type="title"/>
          </p:nvPr>
        </p:nvSpPr>
        <p:spPr/>
        <p:txBody>
          <a:bodyPr/>
          <a:lstStyle/>
          <a:p>
            <a:r>
              <a:rPr lang="en-US" dirty="0"/>
              <a:t>Student Information (SINF) Extract</a:t>
            </a:r>
          </a:p>
        </p:txBody>
      </p:sp>
      <p:sp>
        <p:nvSpPr>
          <p:cNvPr id="3" name="Footer Placeholder 2">
            <a:extLst>
              <a:ext uri="{FF2B5EF4-FFF2-40B4-BE49-F238E27FC236}">
                <a16:creationId xmlns:a16="http://schemas.microsoft.com/office/drawing/2014/main" id="{730B5CF1-543D-C899-6230-0384067DE2A3}"/>
              </a:ext>
            </a:extLst>
          </p:cNvPr>
          <p:cNvSpPr>
            <a:spLocks noGrp="1"/>
          </p:cNvSpPr>
          <p:nvPr>
            <p:ph type="ftr" sz="quarter" idx="11"/>
          </p:nvPr>
        </p:nvSpPr>
        <p:spPr/>
        <p:txBody>
          <a:bodyPr/>
          <a:lstStyle/>
          <a:p>
            <a:r>
              <a:rPr lang="en-US"/>
              <a:t>How to Pull CALPADS ODS Extracts for the Data Drilldown</a:t>
            </a:r>
            <a:endParaRPr lang="en-US" dirty="0"/>
          </a:p>
        </p:txBody>
      </p:sp>
    </p:spTree>
    <p:extLst>
      <p:ext uri="{BB962C8B-B14F-4D97-AF65-F5344CB8AC3E}">
        <p14:creationId xmlns:p14="http://schemas.microsoft.com/office/powerpoint/2010/main" val="2159616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DB76C-A5CC-37F5-C842-489F1FC731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87C278-1AAA-60E7-1F60-FFCD7B576750}"/>
              </a:ext>
            </a:extLst>
          </p:cNvPr>
          <p:cNvSpPr>
            <a:spLocks noGrp="1"/>
          </p:cNvSpPr>
          <p:nvPr>
            <p:ph type="title"/>
          </p:nvPr>
        </p:nvSpPr>
        <p:spPr/>
        <p:txBody>
          <a:bodyPr/>
          <a:lstStyle/>
          <a:p>
            <a:r>
              <a:rPr lang="en-US" dirty="0"/>
              <a:t>SINF Purpose and Contents</a:t>
            </a:r>
          </a:p>
        </p:txBody>
      </p:sp>
      <p:sp>
        <p:nvSpPr>
          <p:cNvPr id="3" name="Content Placeholder 2">
            <a:extLst>
              <a:ext uri="{FF2B5EF4-FFF2-40B4-BE49-F238E27FC236}">
                <a16:creationId xmlns:a16="http://schemas.microsoft.com/office/drawing/2014/main" id="{8A01B35D-B0F3-DDD7-64DB-864843CE9558}"/>
              </a:ext>
            </a:extLst>
          </p:cNvPr>
          <p:cNvSpPr>
            <a:spLocks noGrp="1"/>
          </p:cNvSpPr>
          <p:nvPr>
            <p:ph idx="1"/>
          </p:nvPr>
        </p:nvSpPr>
        <p:spPr/>
        <p:txBody>
          <a:bodyPr/>
          <a:lstStyle/>
          <a:p>
            <a:r>
              <a:rPr lang="en-US" dirty="0"/>
              <a:t>Identifies demographic data (e.g. gender, race/ethnicity, birthdate, etc.) for students enrolled at the LEA for the user-specified period of time</a:t>
            </a:r>
          </a:p>
          <a:p>
            <a:r>
              <a:rPr lang="en-US" dirty="0"/>
              <a:t>Includes both general education and students with disabilities</a:t>
            </a:r>
          </a:p>
          <a:p>
            <a:endParaRPr lang="en-US" dirty="0"/>
          </a:p>
        </p:txBody>
      </p:sp>
      <p:sp>
        <p:nvSpPr>
          <p:cNvPr id="4" name="Footer Placeholder 3">
            <a:extLst>
              <a:ext uri="{FF2B5EF4-FFF2-40B4-BE49-F238E27FC236}">
                <a16:creationId xmlns:a16="http://schemas.microsoft.com/office/drawing/2014/main" id="{0ED1AA36-AA8F-418D-B0E7-537981BC616E}"/>
              </a:ext>
            </a:extLst>
          </p:cNvPr>
          <p:cNvSpPr>
            <a:spLocks noGrp="1"/>
          </p:cNvSpPr>
          <p:nvPr>
            <p:ph type="ftr" sz="quarter" idx="11"/>
          </p:nvPr>
        </p:nvSpPr>
        <p:spPr/>
        <p:txBody>
          <a:bodyPr/>
          <a:lstStyle/>
          <a:p>
            <a:pPr>
              <a:defRPr/>
            </a:pPr>
            <a:r>
              <a:rPr lang="en-US" altLang="en-US"/>
              <a:t>How to Pull CALPADS ODS Extracts for the Data Drilldown</a:t>
            </a:r>
          </a:p>
        </p:txBody>
      </p:sp>
    </p:spTree>
    <p:extLst>
      <p:ext uri="{BB962C8B-B14F-4D97-AF65-F5344CB8AC3E}">
        <p14:creationId xmlns:p14="http://schemas.microsoft.com/office/powerpoint/2010/main" val="484594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5FE63-8C80-8215-A263-FB96605CDC2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CDF161C8-FEC6-216D-FAE5-937FA054E7E6}"/>
              </a:ext>
            </a:extLst>
          </p:cNvPr>
          <p:cNvPicPr>
            <a:picLocks noChangeAspect="1"/>
          </p:cNvPicPr>
          <p:nvPr/>
        </p:nvPicPr>
        <p:blipFill rotWithShape="1">
          <a:blip r:embed="rId3"/>
          <a:srcRect l="62842" t="12315" r="12447" b="8246"/>
          <a:stretch/>
        </p:blipFill>
        <p:spPr>
          <a:xfrm>
            <a:off x="6477802" y="1585403"/>
            <a:ext cx="4846720" cy="4382170"/>
          </a:xfrm>
          <a:prstGeom prst="rect">
            <a:avLst/>
          </a:prstGeom>
        </p:spPr>
      </p:pic>
      <p:sp>
        <p:nvSpPr>
          <p:cNvPr id="2" name="Title 1">
            <a:extLst>
              <a:ext uri="{FF2B5EF4-FFF2-40B4-BE49-F238E27FC236}">
                <a16:creationId xmlns:a16="http://schemas.microsoft.com/office/drawing/2014/main" id="{7A833A45-3EB4-7671-97B2-1399A94684A4}"/>
              </a:ext>
            </a:extLst>
          </p:cNvPr>
          <p:cNvSpPr>
            <a:spLocks noGrp="1"/>
          </p:cNvSpPr>
          <p:nvPr>
            <p:ph type="title"/>
          </p:nvPr>
        </p:nvSpPr>
        <p:spPr/>
        <p:txBody>
          <a:bodyPr/>
          <a:lstStyle/>
          <a:p>
            <a:r>
              <a:rPr lang="en-US" dirty="0"/>
              <a:t>SINF – Analyzing Current Year Data</a:t>
            </a:r>
          </a:p>
        </p:txBody>
      </p:sp>
      <p:sp>
        <p:nvSpPr>
          <p:cNvPr id="3" name="Content Placeholder 2">
            <a:extLst>
              <a:ext uri="{FF2B5EF4-FFF2-40B4-BE49-F238E27FC236}">
                <a16:creationId xmlns:a16="http://schemas.microsoft.com/office/drawing/2014/main" id="{BB708ABF-B3D5-3E65-C42A-ABA46B2FE657}"/>
              </a:ext>
            </a:extLst>
          </p:cNvPr>
          <p:cNvSpPr>
            <a:spLocks noGrp="1"/>
          </p:cNvSpPr>
          <p:nvPr>
            <p:ph idx="1"/>
          </p:nvPr>
        </p:nvSpPr>
        <p:spPr>
          <a:xfrm>
            <a:off x="838200" y="1825625"/>
            <a:ext cx="4744453" cy="4351338"/>
          </a:xfrm>
        </p:spPr>
        <p:txBody>
          <a:bodyPr/>
          <a:lstStyle/>
          <a:p>
            <a:r>
              <a:rPr lang="en-US" dirty="0"/>
              <a:t>Extract Filter Selections:</a:t>
            </a:r>
          </a:p>
          <a:p>
            <a:pPr lvl="1"/>
            <a:r>
              <a:rPr lang="en-US" dirty="0"/>
              <a:t>Select the Date Range tab</a:t>
            </a:r>
          </a:p>
          <a:p>
            <a:pPr lvl="1"/>
            <a:r>
              <a:rPr lang="en-US" dirty="0"/>
              <a:t>Select the applicable schools and remember to EXCLUDE ALL CHARTERS</a:t>
            </a:r>
          </a:p>
          <a:p>
            <a:pPr lvl="1"/>
            <a:r>
              <a:rPr lang="en-US" dirty="0"/>
              <a:t>To find students who have been enrolled anytime within the AY, use an Enrollment Start Date of 7/1 of the current academic year and an Enrollment End Date of 6/30 of the current year.</a:t>
            </a:r>
          </a:p>
          <a:p>
            <a:endParaRPr lang="en-US" dirty="0"/>
          </a:p>
        </p:txBody>
      </p:sp>
      <p:sp>
        <p:nvSpPr>
          <p:cNvPr id="4" name="Footer Placeholder 3">
            <a:extLst>
              <a:ext uri="{FF2B5EF4-FFF2-40B4-BE49-F238E27FC236}">
                <a16:creationId xmlns:a16="http://schemas.microsoft.com/office/drawing/2014/main" id="{1427C956-20EE-065C-CE0C-18F1BEAE0247}"/>
              </a:ext>
            </a:extLst>
          </p:cNvPr>
          <p:cNvSpPr>
            <a:spLocks noGrp="1"/>
          </p:cNvSpPr>
          <p:nvPr>
            <p:ph type="ftr" sz="quarter" idx="11"/>
          </p:nvPr>
        </p:nvSpPr>
        <p:spPr/>
        <p:txBody>
          <a:bodyPr/>
          <a:lstStyle/>
          <a:p>
            <a:pPr>
              <a:defRPr/>
            </a:pPr>
            <a:r>
              <a:rPr lang="en-US" altLang="en-US"/>
              <a:t>How to Pull CALPADS ODS Extracts for the Data Drilldown</a:t>
            </a:r>
          </a:p>
        </p:txBody>
      </p:sp>
      <p:sp>
        <p:nvSpPr>
          <p:cNvPr id="7" name="Rectangle 6">
            <a:extLst>
              <a:ext uri="{FF2B5EF4-FFF2-40B4-BE49-F238E27FC236}">
                <a16:creationId xmlns:a16="http://schemas.microsoft.com/office/drawing/2014/main" id="{1FEC3E49-A8F9-75B6-FD2F-37DA55706174}"/>
              </a:ext>
            </a:extLst>
          </p:cNvPr>
          <p:cNvSpPr/>
          <p:nvPr/>
        </p:nvSpPr>
        <p:spPr>
          <a:xfrm>
            <a:off x="8787866" y="2139444"/>
            <a:ext cx="2348563" cy="2695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F5DEFF-BBFD-073B-5CB3-77D94EF33715}"/>
              </a:ext>
            </a:extLst>
          </p:cNvPr>
          <p:cNvSpPr/>
          <p:nvPr/>
        </p:nvSpPr>
        <p:spPr>
          <a:xfrm>
            <a:off x="6477802" y="4866754"/>
            <a:ext cx="4846719" cy="55580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2F9A18A6-5A13-21AE-E3A2-CEB94749E610}"/>
              </a:ext>
            </a:extLst>
          </p:cNvPr>
          <p:cNvCxnSpPr/>
          <p:nvPr/>
        </p:nvCxnSpPr>
        <p:spPr>
          <a:xfrm>
            <a:off x="7584708" y="4321743"/>
            <a:ext cx="204055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214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3B98D-7B34-621E-69D4-C87F254C3EA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FCB1532-0E6B-F27F-D6BB-5BE6B5BF3596}"/>
              </a:ext>
            </a:extLst>
          </p:cNvPr>
          <p:cNvPicPr>
            <a:picLocks noChangeAspect="1"/>
          </p:cNvPicPr>
          <p:nvPr/>
        </p:nvPicPr>
        <p:blipFill rotWithShape="1">
          <a:blip r:embed="rId3"/>
          <a:srcRect l="62447" t="12036" r="12526" b="9087"/>
          <a:stretch/>
        </p:blipFill>
        <p:spPr>
          <a:xfrm>
            <a:off x="6747309" y="1359287"/>
            <a:ext cx="5166198" cy="4579500"/>
          </a:xfrm>
          <a:prstGeom prst="rect">
            <a:avLst/>
          </a:prstGeom>
        </p:spPr>
      </p:pic>
      <p:sp>
        <p:nvSpPr>
          <p:cNvPr id="2" name="Title 1">
            <a:extLst>
              <a:ext uri="{FF2B5EF4-FFF2-40B4-BE49-F238E27FC236}">
                <a16:creationId xmlns:a16="http://schemas.microsoft.com/office/drawing/2014/main" id="{8371B915-82F5-B40F-74C5-8710B26A131F}"/>
              </a:ext>
            </a:extLst>
          </p:cNvPr>
          <p:cNvSpPr>
            <a:spLocks noGrp="1"/>
          </p:cNvSpPr>
          <p:nvPr>
            <p:ph type="title"/>
          </p:nvPr>
        </p:nvSpPr>
        <p:spPr/>
        <p:txBody>
          <a:bodyPr/>
          <a:lstStyle/>
          <a:p>
            <a:r>
              <a:rPr lang="en-US" dirty="0"/>
              <a:t>SINF – Analyzing Prior Year Data</a:t>
            </a:r>
          </a:p>
        </p:txBody>
      </p:sp>
      <p:sp>
        <p:nvSpPr>
          <p:cNvPr id="3" name="Content Placeholder 2">
            <a:extLst>
              <a:ext uri="{FF2B5EF4-FFF2-40B4-BE49-F238E27FC236}">
                <a16:creationId xmlns:a16="http://schemas.microsoft.com/office/drawing/2014/main" id="{FB5A54D2-2869-CDB4-D3B3-5CD22B007626}"/>
              </a:ext>
            </a:extLst>
          </p:cNvPr>
          <p:cNvSpPr>
            <a:spLocks noGrp="1"/>
          </p:cNvSpPr>
          <p:nvPr>
            <p:ph idx="1"/>
          </p:nvPr>
        </p:nvSpPr>
        <p:spPr>
          <a:xfrm>
            <a:off x="838200" y="1825625"/>
            <a:ext cx="4763703" cy="4351338"/>
          </a:xfrm>
        </p:spPr>
        <p:txBody>
          <a:bodyPr>
            <a:normAutofit/>
          </a:bodyPr>
          <a:lstStyle/>
          <a:p>
            <a:pPr marL="0" indent="0">
              <a:buNone/>
            </a:pPr>
            <a:r>
              <a:rPr lang="en-US" dirty="0"/>
              <a:t>Extract Filter Selections</a:t>
            </a:r>
          </a:p>
          <a:p>
            <a:r>
              <a:rPr lang="en-US" dirty="0"/>
              <a:t>Select the Date Range tab</a:t>
            </a:r>
          </a:p>
          <a:p>
            <a:r>
              <a:rPr lang="en-US" dirty="0"/>
              <a:t>Select the applicable schools and remember to EXCLUDE ALL CHARTERS</a:t>
            </a:r>
          </a:p>
          <a:p>
            <a:r>
              <a:rPr lang="en-US" dirty="0"/>
              <a:t>To find students who have been enrolled anytime within the prior AY, use an Enrollment Start Date of 7/1 of the </a:t>
            </a:r>
            <a:r>
              <a:rPr lang="en-US" b="1" dirty="0"/>
              <a:t>prior year </a:t>
            </a:r>
            <a:r>
              <a:rPr lang="en-US" dirty="0"/>
              <a:t>and an Enrollment End Date of 6/30 of the prior year.</a:t>
            </a:r>
          </a:p>
          <a:p>
            <a:endParaRPr lang="en-US" dirty="0"/>
          </a:p>
        </p:txBody>
      </p:sp>
      <p:sp>
        <p:nvSpPr>
          <p:cNvPr id="4" name="Footer Placeholder 3">
            <a:extLst>
              <a:ext uri="{FF2B5EF4-FFF2-40B4-BE49-F238E27FC236}">
                <a16:creationId xmlns:a16="http://schemas.microsoft.com/office/drawing/2014/main" id="{F371338A-7E20-F734-DDD3-DB7D643D4885}"/>
              </a:ext>
            </a:extLst>
          </p:cNvPr>
          <p:cNvSpPr>
            <a:spLocks noGrp="1"/>
          </p:cNvSpPr>
          <p:nvPr>
            <p:ph type="ftr" sz="quarter" idx="11"/>
          </p:nvPr>
        </p:nvSpPr>
        <p:spPr/>
        <p:txBody>
          <a:bodyPr/>
          <a:lstStyle/>
          <a:p>
            <a:pPr>
              <a:defRPr/>
            </a:pPr>
            <a:r>
              <a:rPr lang="en-US" altLang="en-US"/>
              <a:t>How to Pull CALPADS ODS Extracts for the Data Drilldown</a:t>
            </a:r>
          </a:p>
        </p:txBody>
      </p:sp>
      <p:sp>
        <p:nvSpPr>
          <p:cNvPr id="9" name="Rectangle 8">
            <a:extLst>
              <a:ext uri="{FF2B5EF4-FFF2-40B4-BE49-F238E27FC236}">
                <a16:creationId xmlns:a16="http://schemas.microsoft.com/office/drawing/2014/main" id="{9F52C74B-6C9B-B8F6-489F-EC549FAE8F8D}"/>
              </a:ext>
            </a:extLst>
          </p:cNvPr>
          <p:cNvSpPr/>
          <p:nvPr/>
        </p:nvSpPr>
        <p:spPr>
          <a:xfrm>
            <a:off x="9330408" y="1946340"/>
            <a:ext cx="2358189" cy="2695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F1076F-C2FD-1EC8-B7ED-205C94E20303}"/>
              </a:ext>
            </a:extLst>
          </p:cNvPr>
          <p:cNvSpPr/>
          <p:nvPr/>
        </p:nvSpPr>
        <p:spPr>
          <a:xfrm>
            <a:off x="6747309" y="4911660"/>
            <a:ext cx="5006742" cy="53898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2397CA95-E3D9-C07B-6D38-6FCC1F417EA4}"/>
              </a:ext>
            </a:extLst>
          </p:cNvPr>
          <p:cNvCxnSpPr/>
          <p:nvPr/>
        </p:nvCxnSpPr>
        <p:spPr>
          <a:xfrm>
            <a:off x="7709836" y="4186989"/>
            <a:ext cx="204055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867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B1083-D5EF-0BC9-92F1-D715D2C4BC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B7A3D6-CE9D-266B-E693-1F8FCB194965}"/>
              </a:ext>
            </a:extLst>
          </p:cNvPr>
          <p:cNvSpPr>
            <a:spLocks noGrp="1"/>
          </p:cNvSpPr>
          <p:nvPr>
            <p:ph type="title"/>
          </p:nvPr>
        </p:nvSpPr>
        <p:spPr/>
        <p:txBody>
          <a:bodyPr/>
          <a:lstStyle/>
          <a:p>
            <a:r>
              <a:rPr lang="en-US" dirty="0"/>
              <a:t>Students with Disabilities Status (SWDS) Extract</a:t>
            </a:r>
          </a:p>
        </p:txBody>
      </p:sp>
      <p:sp>
        <p:nvSpPr>
          <p:cNvPr id="3" name="Footer Placeholder 2">
            <a:extLst>
              <a:ext uri="{FF2B5EF4-FFF2-40B4-BE49-F238E27FC236}">
                <a16:creationId xmlns:a16="http://schemas.microsoft.com/office/drawing/2014/main" id="{61D20841-6026-F939-8121-2B28A9B12511}"/>
              </a:ext>
            </a:extLst>
          </p:cNvPr>
          <p:cNvSpPr>
            <a:spLocks noGrp="1"/>
          </p:cNvSpPr>
          <p:nvPr>
            <p:ph type="ftr" sz="quarter" idx="11"/>
          </p:nvPr>
        </p:nvSpPr>
        <p:spPr/>
        <p:txBody>
          <a:bodyPr/>
          <a:lstStyle/>
          <a:p>
            <a:r>
              <a:rPr lang="en-US"/>
              <a:t>How to Pull CALPADS ODS Extracts for the Data Drilldown</a:t>
            </a:r>
            <a:endParaRPr lang="en-US" dirty="0"/>
          </a:p>
        </p:txBody>
      </p:sp>
    </p:spTree>
    <p:extLst>
      <p:ext uri="{BB962C8B-B14F-4D97-AF65-F5344CB8AC3E}">
        <p14:creationId xmlns:p14="http://schemas.microsoft.com/office/powerpoint/2010/main" val="3016946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2ECA6-3498-B1FD-D5B4-3E5CD64108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4B9C21-2E1C-6CDC-1276-32606CE86168}"/>
              </a:ext>
            </a:extLst>
          </p:cNvPr>
          <p:cNvSpPr>
            <a:spLocks noGrp="1"/>
          </p:cNvSpPr>
          <p:nvPr>
            <p:ph type="title"/>
          </p:nvPr>
        </p:nvSpPr>
        <p:spPr/>
        <p:txBody>
          <a:bodyPr/>
          <a:lstStyle/>
          <a:p>
            <a:r>
              <a:rPr lang="en-US" dirty="0"/>
              <a:t>SWDS Purpose and Contents</a:t>
            </a:r>
          </a:p>
        </p:txBody>
      </p:sp>
      <p:sp>
        <p:nvSpPr>
          <p:cNvPr id="3" name="Content Placeholder 2">
            <a:extLst>
              <a:ext uri="{FF2B5EF4-FFF2-40B4-BE49-F238E27FC236}">
                <a16:creationId xmlns:a16="http://schemas.microsoft.com/office/drawing/2014/main" id="{69E0281B-5991-BAFA-FC80-618DB713D930}"/>
              </a:ext>
            </a:extLst>
          </p:cNvPr>
          <p:cNvSpPr>
            <a:spLocks noGrp="1"/>
          </p:cNvSpPr>
          <p:nvPr>
            <p:ph idx="1"/>
          </p:nvPr>
        </p:nvSpPr>
        <p:spPr/>
        <p:txBody>
          <a:bodyPr/>
          <a:lstStyle/>
          <a:p>
            <a:r>
              <a:rPr lang="en-US" dirty="0"/>
              <a:t>Identifies the Special Education Status and Non-participation Reason (if applicable) for students enrolled at the LEA for the user-specified period of time</a:t>
            </a:r>
          </a:p>
          <a:p>
            <a:r>
              <a:rPr lang="en-US" dirty="0"/>
              <a:t>Includes ONLY students who:</a:t>
            </a:r>
          </a:p>
          <a:p>
            <a:pPr lvl="1"/>
            <a:r>
              <a:rPr lang="en-US" dirty="0"/>
              <a:t>Are actively eligible and participating in special education; or</a:t>
            </a:r>
          </a:p>
          <a:p>
            <a:pPr lvl="1"/>
            <a:r>
              <a:rPr lang="en-US" dirty="0"/>
              <a:t>Were evaluated for special education but not participating for various reasons; or</a:t>
            </a:r>
          </a:p>
          <a:p>
            <a:pPr lvl="1"/>
            <a:r>
              <a:rPr lang="en-US" dirty="0"/>
              <a:t>Were eligible and participating in special education but have exited the program for various reasons</a:t>
            </a:r>
          </a:p>
          <a:p>
            <a:pPr lvl="1"/>
            <a:endParaRPr lang="en-US" dirty="0"/>
          </a:p>
          <a:p>
            <a:pPr lvl="2"/>
            <a:endParaRPr lang="en-US" dirty="0"/>
          </a:p>
          <a:p>
            <a:endParaRPr lang="en-US" dirty="0"/>
          </a:p>
        </p:txBody>
      </p:sp>
      <p:sp>
        <p:nvSpPr>
          <p:cNvPr id="4" name="Footer Placeholder 3">
            <a:extLst>
              <a:ext uri="{FF2B5EF4-FFF2-40B4-BE49-F238E27FC236}">
                <a16:creationId xmlns:a16="http://schemas.microsoft.com/office/drawing/2014/main" id="{A7D859B8-2100-756F-622E-DDD0EDBC3F3D}"/>
              </a:ext>
            </a:extLst>
          </p:cNvPr>
          <p:cNvSpPr>
            <a:spLocks noGrp="1"/>
          </p:cNvSpPr>
          <p:nvPr>
            <p:ph type="ftr" sz="quarter" idx="11"/>
          </p:nvPr>
        </p:nvSpPr>
        <p:spPr/>
        <p:txBody>
          <a:bodyPr/>
          <a:lstStyle/>
          <a:p>
            <a:pPr>
              <a:defRPr/>
            </a:pPr>
            <a:r>
              <a:rPr lang="en-US" altLang="en-US"/>
              <a:t>How to Pull CALPADS ODS Extracts for the Data Drilldown</a:t>
            </a:r>
          </a:p>
        </p:txBody>
      </p:sp>
    </p:spTree>
    <p:extLst>
      <p:ext uri="{BB962C8B-B14F-4D97-AF65-F5344CB8AC3E}">
        <p14:creationId xmlns:p14="http://schemas.microsoft.com/office/powerpoint/2010/main" val="827189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D5A03-8AC1-E216-014C-2CD0726F14F9}"/>
              </a:ext>
            </a:extLst>
          </p:cNvPr>
          <p:cNvSpPr>
            <a:spLocks noGrp="1"/>
          </p:cNvSpPr>
          <p:nvPr>
            <p:ph type="title"/>
          </p:nvPr>
        </p:nvSpPr>
        <p:spPr/>
        <p:txBody>
          <a:bodyPr/>
          <a:lstStyle/>
          <a:p>
            <a:r>
              <a:rPr lang="en-US" dirty="0"/>
              <a:t>SWDS – Things to note…</a:t>
            </a:r>
          </a:p>
        </p:txBody>
      </p:sp>
      <p:sp>
        <p:nvSpPr>
          <p:cNvPr id="3" name="Content Placeholder 2">
            <a:extLst>
              <a:ext uri="{FF2B5EF4-FFF2-40B4-BE49-F238E27FC236}">
                <a16:creationId xmlns:a16="http://schemas.microsoft.com/office/drawing/2014/main" id="{AAC7FC16-7AD1-39E1-F9C8-BE1480D3E57B}"/>
              </a:ext>
            </a:extLst>
          </p:cNvPr>
          <p:cNvSpPr>
            <a:spLocks noGrp="1"/>
          </p:cNvSpPr>
          <p:nvPr>
            <p:ph idx="1"/>
          </p:nvPr>
        </p:nvSpPr>
        <p:spPr/>
        <p:txBody>
          <a:bodyPr>
            <a:normAutofit fontScale="92500" lnSpcReduction="20000"/>
          </a:bodyPr>
          <a:lstStyle/>
          <a:p>
            <a:r>
              <a:rPr lang="en-US" dirty="0"/>
              <a:t>LEAs must extract SEPARATE FILES for:</a:t>
            </a:r>
          </a:p>
          <a:p>
            <a:pPr lvl="1"/>
            <a:r>
              <a:rPr lang="en-US" dirty="0"/>
              <a:t>Students who have SWDS records with overlapping enrollments</a:t>
            </a:r>
          </a:p>
          <a:p>
            <a:pPr lvl="1"/>
            <a:r>
              <a:rPr lang="en-US" dirty="0"/>
              <a:t>Students who have SWDS records with NO overlapping enrollments</a:t>
            </a:r>
          </a:p>
          <a:p>
            <a:pPr lvl="2"/>
            <a:r>
              <a:rPr lang="en-US" dirty="0"/>
              <a:t>E.g., preschool age students evaluated and found ineligible who are not enrolled in a preschool program or private school students who were evaluated but found ineligible or parents declined</a:t>
            </a:r>
          </a:p>
          <a:p>
            <a:r>
              <a:rPr lang="en-US" dirty="0"/>
              <a:t>These files must be extracted separately because students who have SWDS records with overlapping enrollments can be extracted using enrollment start and end dates;</a:t>
            </a:r>
          </a:p>
          <a:p>
            <a:r>
              <a:rPr lang="en-US" dirty="0"/>
              <a:t>However, students who do not participate in special education are NOT REQUIRED to have enrollments and have SWDS records with no overlapping enrollments; therefore, the data must be extracted using the SWDS Effective Date</a:t>
            </a:r>
          </a:p>
          <a:p>
            <a:r>
              <a:rPr lang="en-US" b="1" dirty="0"/>
              <a:t>For purposes of the IDC Data Drilldown you should only download a file with Students who have SWDS records with overlapping enrollments</a:t>
            </a:r>
          </a:p>
          <a:p>
            <a:endParaRPr lang="en-US" dirty="0"/>
          </a:p>
        </p:txBody>
      </p:sp>
      <p:sp>
        <p:nvSpPr>
          <p:cNvPr id="4" name="Footer Placeholder 3">
            <a:extLst>
              <a:ext uri="{FF2B5EF4-FFF2-40B4-BE49-F238E27FC236}">
                <a16:creationId xmlns:a16="http://schemas.microsoft.com/office/drawing/2014/main" id="{56CBE050-5340-80A1-ED1A-A9C355D31B61}"/>
              </a:ext>
            </a:extLst>
          </p:cNvPr>
          <p:cNvSpPr>
            <a:spLocks noGrp="1"/>
          </p:cNvSpPr>
          <p:nvPr>
            <p:ph type="ftr" sz="quarter" idx="11"/>
          </p:nvPr>
        </p:nvSpPr>
        <p:spPr/>
        <p:txBody>
          <a:bodyPr/>
          <a:lstStyle/>
          <a:p>
            <a:pPr>
              <a:defRPr/>
            </a:pPr>
            <a:r>
              <a:rPr lang="en-US" altLang="en-US"/>
              <a:t>How to Pull CALPADS ODS Extracts for the Data Drilldown</a:t>
            </a:r>
          </a:p>
        </p:txBody>
      </p:sp>
    </p:spTree>
    <p:extLst>
      <p:ext uri="{BB962C8B-B14F-4D97-AF65-F5344CB8AC3E}">
        <p14:creationId xmlns:p14="http://schemas.microsoft.com/office/powerpoint/2010/main" val="1962019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algn="ctr"/>
            <a:r>
              <a:rPr lang="en-US" altLang="en-US" dirty="0"/>
              <a:t>Contact Us</a:t>
            </a:r>
          </a:p>
        </p:txBody>
      </p:sp>
      <p:sp>
        <p:nvSpPr>
          <p:cNvPr id="2" name="Footer Placeholder 1">
            <a:extLst>
              <a:ext uri="{FF2B5EF4-FFF2-40B4-BE49-F238E27FC236}">
                <a16:creationId xmlns:a16="http://schemas.microsoft.com/office/drawing/2014/main" id="{394E6B95-5F21-4E88-B3B6-2CDA76523956}"/>
              </a:ext>
            </a:extLst>
          </p:cNvPr>
          <p:cNvSpPr>
            <a:spLocks noGrp="1"/>
          </p:cNvSpPr>
          <p:nvPr>
            <p:ph type="ftr" sz="quarter" idx="11"/>
          </p:nvPr>
        </p:nvSpPr>
        <p:spPr/>
        <p:txBody>
          <a:bodyPr/>
          <a:lstStyle/>
          <a:p>
            <a:pPr>
              <a:defRPr/>
            </a:pPr>
            <a:r>
              <a:rPr lang="en-US" altLang="en-US"/>
              <a:t>How to Pull CALPADS ODS Extracts for the Data Drilldown</a:t>
            </a:r>
          </a:p>
        </p:txBody>
      </p:sp>
      <p:sp>
        <p:nvSpPr>
          <p:cNvPr id="7" name="Content Placeholder 2">
            <a:extLst>
              <a:ext uri="{FF2B5EF4-FFF2-40B4-BE49-F238E27FC236}">
                <a16:creationId xmlns:a16="http://schemas.microsoft.com/office/drawing/2014/main" id="{EEFFA498-13CF-71BA-B332-21FCCD0157E7}"/>
              </a:ext>
            </a:extLst>
          </p:cNvPr>
          <p:cNvSpPr>
            <a:spLocks noGrp="1"/>
          </p:cNvSpPr>
          <p:nvPr>
            <p:ph idx="1"/>
          </p:nvPr>
        </p:nvSpPr>
        <p:spPr>
          <a:xfrm>
            <a:off x="838200" y="1520798"/>
            <a:ext cx="10515600" cy="4875893"/>
          </a:xfrm>
        </p:spPr>
        <p:txBody>
          <a:bodyPr>
            <a:normAutofit/>
          </a:bodyPr>
          <a:lstStyle/>
          <a:p>
            <a:pPr marL="0" indent="0">
              <a:buNone/>
              <a:defRPr/>
            </a:pPr>
            <a:endParaRPr lang="en-US" sz="3600" dirty="0"/>
          </a:p>
          <a:p>
            <a:pPr marL="0" indent="0">
              <a:buNone/>
              <a:defRPr/>
            </a:pPr>
            <a:r>
              <a:rPr lang="en-US" sz="3600" dirty="0"/>
              <a:t>Email  Special Education Data questions to: </a:t>
            </a:r>
            <a:r>
              <a:rPr lang="en-US" sz="3600" dirty="0">
                <a:hlinkClick r:id="rId3"/>
              </a:rPr>
              <a:t>speddatasupport@cde.ca.gov</a:t>
            </a:r>
            <a:r>
              <a:rPr lang="en-US" sz="3600" dirty="0"/>
              <a:t> </a:t>
            </a:r>
          </a:p>
          <a:p>
            <a:pPr marL="0" indent="0">
              <a:buNone/>
              <a:defRPr/>
            </a:pPr>
            <a:endParaRPr lang="en-US" sz="3600" dirty="0"/>
          </a:p>
          <a:p>
            <a:pPr>
              <a:defRPr/>
            </a:pPr>
            <a:endParaRPr lang="en-US" dirty="0"/>
          </a:p>
        </p:txBody>
      </p:sp>
    </p:spTree>
    <p:extLst>
      <p:ext uri="{BB962C8B-B14F-4D97-AF65-F5344CB8AC3E}">
        <p14:creationId xmlns:p14="http://schemas.microsoft.com/office/powerpoint/2010/main" val="288495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A397F-84C5-9324-CC99-212C2304447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23F0755-7257-A198-5EC5-D1CB33F660D2}"/>
              </a:ext>
            </a:extLst>
          </p:cNvPr>
          <p:cNvPicPr>
            <a:picLocks noChangeAspect="1"/>
          </p:cNvPicPr>
          <p:nvPr/>
        </p:nvPicPr>
        <p:blipFill rotWithShape="1">
          <a:blip r:embed="rId3"/>
          <a:srcRect l="62737" t="12393" r="12446" b="8071"/>
          <a:stretch/>
        </p:blipFill>
        <p:spPr>
          <a:xfrm>
            <a:off x="6818243" y="1698939"/>
            <a:ext cx="5166844" cy="4657411"/>
          </a:xfrm>
          <a:prstGeom prst="rect">
            <a:avLst/>
          </a:prstGeom>
        </p:spPr>
      </p:pic>
      <p:sp>
        <p:nvSpPr>
          <p:cNvPr id="2" name="Title 1">
            <a:extLst>
              <a:ext uri="{FF2B5EF4-FFF2-40B4-BE49-F238E27FC236}">
                <a16:creationId xmlns:a16="http://schemas.microsoft.com/office/drawing/2014/main" id="{624472E1-D3DC-D75A-0B71-9B19A4CA3A38}"/>
              </a:ext>
            </a:extLst>
          </p:cNvPr>
          <p:cNvSpPr>
            <a:spLocks noGrp="1"/>
          </p:cNvSpPr>
          <p:nvPr>
            <p:ph type="title"/>
          </p:nvPr>
        </p:nvSpPr>
        <p:spPr/>
        <p:txBody>
          <a:bodyPr/>
          <a:lstStyle/>
          <a:p>
            <a:r>
              <a:rPr lang="en-US" dirty="0"/>
              <a:t>SWDS – Analyzing </a:t>
            </a:r>
            <a:r>
              <a:rPr lang="en-US" b="1" dirty="0"/>
              <a:t>Current</a:t>
            </a:r>
            <a:r>
              <a:rPr lang="en-US" dirty="0"/>
              <a:t> Year Data – SWDS w/overlapping enrollment</a:t>
            </a:r>
          </a:p>
        </p:txBody>
      </p:sp>
      <p:sp>
        <p:nvSpPr>
          <p:cNvPr id="3" name="Content Placeholder 2">
            <a:extLst>
              <a:ext uri="{FF2B5EF4-FFF2-40B4-BE49-F238E27FC236}">
                <a16:creationId xmlns:a16="http://schemas.microsoft.com/office/drawing/2014/main" id="{09B22ADF-4F30-1234-95FA-06BE57CD65DF}"/>
              </a:ext>
            </a:extLst>
          </p:cNvPr>
          <p:cNvSpPr>
            <a:spLocks noGrp="1"/>
          </p:cNvSpPr>
          <p:nvPr>
            <p:ph idx="1"/>
          </p:nvPr>
        </p:nvSpPr>
        <p:spPr>
          <a:xfrm>
            <a:off x="838200" y="1825625"/>
            <a:ext cx="4744453" cy="4351338"/>
          </a:xfrm>
        </p:spPr>
        <p:txBody>
          <a:bodyPr>
            <a:normAutofit fontScale="92500" lnSpcReduction="20000"/>
          </a:bodyPr>
          <a:lstStyle/>
          <a:p>
            <a:r>
              <a:rPr lang="en-US" dirty="0"/>
              <a:t>Extract Filter Selections:</a:t>
            </a:r>
          </a:p>
          <a:p>
            <a:pPr lvl="1"/>
            <a:r>
              <a:rPr lang="en-US" dirty="0"/>
              <a:t>Select the Date Range tab</a:t>
            </a:r>
          </a:p>
          <a:p>
            <a:pPr lvl="1"/>
            <a:r>
              <a:rPr lang="en-US" dirty="0"/>
              <a:t>Select the applicable schools and remember to EXCLUDE ALL CHARTERS</a:t>
            </a:r>
          </a:p>
          <a:p>
            <a:pPr lvl="1"/>
            <a:r>
              <a:rPr lang="en-US" dirty="0"/>
              <a:t>To find students who have been enrolled anytime within the AY, use an Enrollment Start Date of 7/1 of the current academic year and an Enrollment End Date of 6/30 of the current year.</a:t>
            </a:r>
          </a:p>
          <a:p>
            <a:pPr lvl="1"/>
            <a:r>
              <a:rPr lang="en-US" b="1" dirty="0"/>
              <a:t>This will ONLY give you students who have a SWDS record with an overlapping enrollment</a:t>
            </a:r>
          </a:p>
          <a:p>
            <a:endParaRPr lang="en-US" dirty="0"/>
          </a:p>
        </p:txBody>
      </p:sp>
      <p:sp>
        <p:nvSpPr>
          <p:cNvPr id="4" name="Footer Placeholder 3">
            <a:extLst>
              <a:ext uri="{FF2B5EF4-FFF2-40B4-BE49-F238E27FC236}">
                <a16:creationId xmlns:a16="http://schemas.microsoft.com/office/drawing/2014/main" id="{846C1FF7-7042-A0DD-C0AA-1E00C45A421A}"/>
              </a:ext>
            </a:extLst>
          </p:cNvPr>
          <p:cNvSpPr>
            <a:spLocks noGrp="1"/>
          </p:cNvSpPr>
          <p:nvPr>
            <p:ph type="ftr" sz="quarter" idx="11"/>
          </p:nvPr>
        </p:nvSpPr>
        <p:spPr/>
        <p:txBody>
          <a:bodyPr/>
          <a:lstStyle/>
          <a:p>
            <a:pPr>
              <a:defRPr/>
            </a:pPr>
            <a:r>
              <a:rPr lang="en-US" altLang="en-US"/>
              <a:t>How to Pull CALPADS ODS Extracts for the Data Drilldown</a:t>
            </a:r>
          </a:p>
        </p:txBody>
      </p:sp>
      <p:sp>
        <p:nvSpPr>
          <p:cNvPr id="7" name="Rectangle 6">
            <a:extLst>
              <a:ext uri="{FF2B5EF4-FFF2-40B4-BE49-F238E27FC236}">
                <a16:creationId xmlns:a16="http://schemas.microsoft.com/office/drawing/2014/main" id="{AD6B5342-2D94-B56B-946A-32D8FB1926B1}"/>
              </a:ext>
            </a:extLst>
          </p:cNvPr>
          <p:cNvSpPr/>
          <p:nvPr/>
        </p:nvSpPr>
        <p:spPr>
          <a:xfrm>
            <a:off x="8227384" y="2288635"/>
            <a:ext cx="1195750" cy="2695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0EDCE1A-5894-BE0E-7879-5B52151F0ECB}"/>
              </a:ext>
            </a:extLst>
          </p:cNvPr>
          <p:cNvSpPr/>
          <p:nvPr/>
        </p:nvSpPr>
        <p:spPr>
          <a:xfrm>
            <a:off x="6818243" y="5192268"/>
            <a:ext cx="5166844" cy="55580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42F47391-6102-577D-1A54-A287F1605747}"/>
              </a:ext>
            </a:extLst>
          </p:cNvPr>
          <p:cNvCxnSpPr/>
          <p:nvPr/>
        </p:nvCxnSpPr>
        <p:spPr>
          <a:xfrm>
            <a:off x="7575083" y="4533498"/>
            <a:ext cx="204055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965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C44B8-82B2-B5F5-B5C7-CC6AB93154F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B48317F-E4D6-B185-7FB5-7CA9961C4B1F}"/>
              </a:ext>
            </a:extLst>
          </p:cNvPr>
          <p:cNvPicPr>
            <a:picLocks noChangeAspect="1"/>
          </p:cNvPicPr>
          <p:nvPr/>
        </p:nvPicPr>
        <p:blipFill rotWithShape="1">
          <a:blip r:embed="rId3"/>
          <a:srcRect l="62447" t="12316" r="12605" b="8807"/>
          <a:stretch/>
        </p:blipFill>
        <p:spPr>
          <a:xfrm>
            <a:off x="6590099" y="1517437"/>
            <a:ext cx="5304172" cy="4716684"/>
          </a:xfrm>
          <a:prstGeom prst="rect">
            <a:avLst/>
          </a:prstGeom>
        </p:spPr>
      </p:pic>
      <p:sp>
        <p:nvSpPr>
          <p:cNvPr id="2" name="Title 1">
            <a:extLst>
              <a:ext uri="{FF2B5EF4-FFF2-40B4-BE49-F238E27FC236}">
                <a16:creationId xmlns:a16="http://schemas.microsoft.com/office/drawing/2014/main" id="{BC90F738-63A0-F97C-D613-831FC10A9C5D}"/>
              </a:ext>
            </a:extLst>
          </p:cNvPr>
          <p:cNvSpPr>
            <a:spLocks noGrp="1"/>
          </p:cNvSpPr>
          <p:nvPr>
            <p:ph type="title"/>
          </p:nvPr>
        </p:nvSpPr>
        <p:spPr>
          <a:xfrm>
            <a:off x="838200" y="191874"/>
            <a:ext cx="10515600" cy="1325563"/>
          </a:xfrm>
        </p:spPr>
        <p:txBody>
          <a:bodyPr/>
          <a:lstStyle/>
          <a:p>
            <a:r>
              <a:rPr lang="en-US" dirty="0"/>
              <a:t>SWDS – Analyzing Prior Year Data – SWDS w/overlapping enrollment</a:t>
            </a:r>
          </a:p>
        </p:txBody>
      </p:sp>
      <p:sp>
        <p:nvSpPr>
          <p:cNvPr id="3" name="Content Placeholder 2">
            <a:extLst>
              <a:ext uri="{FF2B5EF4-FFF2-40B4-BE49-F238E27FC236}">
                <a16:creationId xmlns:a16="http://schemas.microsoft.com/office/drawing/2014/main" id="{03A6D269-13F9-409D-B050-950847303B10}"/>
              </a:ext>
            </a:extLst>
          </p:cNvPr>
          <p:cNvSpPr>
            <a:spLocks noGrp="1"/>
          </p:cNvSpPr>
          <p:nvPr>
            <p:ph idx="1"/>
          </p:nvPr>
        </p:nvSpPr>
        <p:spPr>
          <a:xfrm>
            <a:off x="838200" y="1825625"/>
            <a:ext cx="4763703" cy="4351338"/>
          </a:xfrm>
        </p:spPr>
        <p:txBody>
          <a:bodyPr>
            <a:normAutofit fontScale="92500" lnSpcReduction="20000"/>
          </a:bodyPr>
          <a:lstStyle/>
          <a:p>
            <a:pPr marL="0" indent="0">
              <a:buNone/>
            </a:pPr>
            <a:r>
              <a:rPr lang="en-US" dirty="0"/>
              <a:t>Extract Filter Selections</a:t>
            </a:r>
          </a:p>
          <a:p>
            <a:r>
              <a:rPr lang="en-US" dirty="0"/>
              <a:t>Select the Date Range tab</a:t>
            </a:r>
          </a:p>
          <a:p>
            <a:r>
              <a:rPr lang="en-US" dirty="0"/>
              <a:t>Select the applicable schools and remember to EXCLUDE ALL CHARTERS</a:t>
            </a:r>
          </a:p>
          <a:p>
            <a:r>
              <a:rPr lang="en-US" dirty="0"/>
              <a:t>To find students who have been enrolled anytime within the prior AY, use an Enrollment Start Date of 7/1 of the </a:t>
            </a:r>
            <a:r>
              <a:rPr lang="en-US" b="1" dirty="0"/>
              <a:t>prior year </a:t>
            </a:r>
            <a:r>
              <a:rPr lang="en-US" dirty="0"/>
              <a:t>and an Enrollment End Date of 6/30 of the prior year.</a:t>
            </a:r>
            <a:r>
              <a:rPr lang="en-US" b="1" dirty="0"/>
              <a:t> </a:t>
            </a:r>
          </a:p>
          <a:p>
            <a:r>
              <a:rPr lang="en-US" b="1" dirty="0"/>
              <a:t>This will ONLY give you students who have a SWDS record with an overlapping enrollment</a:t>
            </a:r>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96E2AFEA-9213-A5A1-AD37-DA85B3E36052}"/>
              </a:ext>
            </a:extLst>
          </p:cNvPr>
          <p:cNvSpPr>
            <a:spLocks noGrp="1"/>
          </p:cNvSpPr>
          <p:nvPr>
            <p:ph type="ftr" sz="quarter" idx="11"/>
          </p:nvPr>
        </p:nvSpPr>
        <p:spPr/>
        <p:txBody>
          <a:bodyPr/>
          <a:lstStyle/>
          <a:p>
            <a:pPr>
              <a:defRPr/>
            </a:pPr>
            <a:r>
              <a:rPr lang="en-US" altLang="en-US"/>
              <a:t>How to Pull CALPADS ODS Extracts for the Data Drilldown</a:t>
            </a:r>
          </a:p>
        </p:txBody>
      </p:sp>
      <p:sp>
        <p:nvSpPr>
          <p:cNvPr id="9" name="Rectangle 8">
            <a:extLst>
              <a:ext uri="{FF2B5EF4-FFF2-40B4-BE49-F238E27FC236}">
                <a16:creationId xmlns:a16="http://schemas.microsoft.com/office/drawing/2014/main" id="{2E2CB463-13C3-5D1F-0643-D29155346E0E}"/>
              </a:ext>
            </a:extLst>
          </p:cNvPr>
          <p:cNvSpPr/>
          <p:nvPr/>
        </p:nvSpPr>
        <p:spPr>
          <a:xfrm>
            <a:off x="8071585" y="2123537"/>
            <a:ext cx="1226419" cy="30202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6C3E74-65DD-7633-3DA8-C8BCC49DD06D}"/>
              </a:ext>
            </a:extLst>
          </p:cNvPr>
          <p:cNvSpPr/>
          <p:nvPr/>
        </p:nvSpPr>
        <p:spPr>
          <a:xfrm>
            <a:off x="6699183" y="5139976"/>
            <a:ext cx="5006742" cy="53898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12A35B3A-FE4F-1A43-9E3A-ABFAE532BC98}"/>
              </a:ext>
            </a:extLst>
          </p:cNvPr>
          <p:cNvCxnSpPr/>
          <p:nvPr/>
        </p:nvCxnSpPr>
        <p:spPr>
          <a:xfrm>
            <a:off x="7536581" y="4331368"/>
            <a:ext cx="204055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098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EC4A6-7F42-76C6-86C0-78700186CE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0ABB23-0CB2-4005-1AFF-D20847608C72}"/>
              </a:ext>
            </a:extLst>
          </p:cNvPr>
          <p:cNvSpPr>
            <a:spLocks noGrp="1"/>
          </p:cNvSpPr>
          <p:nvPr>
            <p:ph type="title"/>
          </p:nvPr>
        </p:nvSpPr>
        <p:spPr/>
        <p:txBody>
          <a:bodyPr/>
          <a:lstStyle/>
          <a:p>
            <a:r>
              <a:rPr lang="en-US" dirty="0"/>
              <a:t>Special Education Meetings (MEET) Extract</a:t>
            </a:r>
          </a:p>
        </p:txBody>
      </p:sp>
      <p:sp>
        <p:nvSpPr>
          <p:cNvPr id="3" name="Footer Placeholder 2">
            <a:extLst>
              <a:ext uri="{FF2B5EF4-FFF2-40B4-BE49-F238E27FC236}">
                <a16:creationId xmlns:a16="http://schemas.microsoft.com/office/drawing/2014/main" id="{CE40F836-4C7D-B521-4D29-C74AAC039B60}"/>
              </a:ext>
            </a:extLst>
          </p:cNvPr>
          <p:cNvSpPr>
            <a:spLocks noGrp="1"/>
          </p:cNvSpPr>
          <p:nvPr>
            <p:ph type="ftr" sz="quarter" idx="11"/>
          </p:nvPr>
        </p:nvSpPr>
        <p:spPr/>
        <p:txBody>
          <a:bodyPr/>
          <a:lstStyle/>
          <a:p>
            <a:r>
              <a:rPr lang="en-US"/>
              <a:t>How to Pull CALPADS ODS Extracts for the Data Drilldown</a:t>
            </a:r>
            <a:endParaRPr lang="en-US" dirty="0"/>
          </a:p>
        </p:txBody>
      </p:sp>
    </p:spTree>
    <p:extLst>
      <p:ext uri="{BB962C8B-B14F-4D97-AF65-F5344CB8AC3E}">
        <p14:creationId xmlns:p14="http://schemas.microsoft.com/office/powerpoint/2010/main" val="3307171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16925-0201-C4DC-6E7B-EA5E2B0198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7AF692-CC81-5CAC-F344-7DF3A0DCEF6F}"/>
              </a:ext>
            </a:extLst>
          </p:cNvPr>
          <p:cNvSpPr>
            <a:spLocks noGrp="1"/>
          </p:cNvSpPr>
          <p:nvPr>
            <p:ph type="title"/>
          </p:nvPr>
        </p:nvSpPr>
        <p:spPr/>
        <p:txBody>
          <a:bodyPr/>
          <a:lstStyle/>
          <a:p>
            <a:r>
              <a:rPr lang="en-US" dirty="0"/>
              <a:t>MEET Purpose and Contents</a:t>
            </a:r>
          </a:p>
        </p:txBody>
      </p:sp>
      <p:sp>
        <p:nvSpPr>
          <p:cNvPr id="3" name="Content Placeholder 2">
            <a:extLst>
              <a:ext uri="{FF2B5EF4-FFF2-40B4-BE49-F238E27FC236}">
                <a16:creationId xmlns:a16="http://schemas.microsoft.com/office/drawing/2014/main" id="{F8D42FD5-ECA1-F716-2EDC-874E4CECE669}"/>
              </a:ext>
            </a:extLst>
          </p:cNvPr>
          <p:cNvSpPr>
            <a:spLocks noGrp="1"/>
          </p:cNvSpPr>
          <p:nvPr>
            <p:ph idx="1"/>
          </p:nvPr>
        </p:nvSpPr>
        <p:spPr/>
        <p:txBody>
          <a:bodyPr>
            <a:normAutofit/>
          </a:bodyPr>
          <a:lstStyle/>
          <a:p>
            <a:r>
              <a:rPr lang="en-US" dirty="0"/>
              <a:t>Captures all information about statutorily-required meetings for compliance purposes for IDEA including:</a:t>
            </a:r>
          </a:p>
          <a:p>
            <a:pPr lvl="1"/>
            <a:r>
              <a:rPr lang="en-US" dirty="0"/>
              <a:t>Part C and Part B Initial Evaluations</a:t>
            </a:r>
          </a:p>
          <a:p>
            <a:pPr lvl="1"/>
            <a:r>
              <a:rPr lang="en-US" dirty="0"/>
              <a:t>Annual Plan Reviews</a:t>
            </a:r>
          </a:p>
          <a:p>
            <a:pPr lvl="1"/>
            <a:r>
              <a:rPr lang="en-US" dirty="0"/>
              <a:t>Triennial Eligibility Reevaluations</a:t>
            </a:r>
          </a:p>
          <a:p>
            <a:r>
              <a:rPr lang="en-US" dirty="0"/>
              <a:t>LEAs may additionally report meetings that have not yet occurred and are pending with associated Meeting Delay Reason Codes (if applicable)</a:t>
            </a:r>
          </a:p>
          <a:p>
            <a:r>
              <a:rPr lang="en-US" dirty="0"/>
              <a:t>Includes students who:</a:t>
            </a:r>
          </a:p>
          <a:p>
            <a:pPr lvl="1"/>
            <a:r>
              <a:rPr lang="en-US" dirty="0"/>
              <a:t>Had enrollments at the LEA within the specified date range; and</a:t>
            </a:r>
          </a:p>
          <a:p>
            <a:pPr lvl="1"/>
            <a:r>
              <a:rPr lang="en-US" dirty="0"/>
              <a:t>Who had a statutorily-required meeting take placed; or</a:t>
            </a:r>
          </a:p>
          <a:p>
            <a:pPr lvl="1"/>
            <a:r>
              <a:rPr lang="en-US" dirty="0"/>
              <a:t>Had a statutorily-required meeting that was/is pending</a:t>
            </a:r>
          </a:p>
          <a:p>
            <a:pPr lvl="2"/>
            <a:endParaRPr lang="en-US" dirty="0"/>
          </a:p>
          <a:p>
            <a:endParaRPr lang="en-US" dirty="0"/>
          </a:p>
        </p:txBody>
      </p:sp>
      <p:sp>
        <p:nvSpPr>
          <p:cNvPr id="4" name="Footer Placeholder 3">
            <a:extLst>
              <a:ext uri="{FF2B5EF4-FFF2-40B4-BE49-F238E27FC236}">
                <a16:creationId xmlns:a16="http://schemas.microsoft.com/office/drawing/2014/main" id="{28DF9EC8-8E0F-2F98-10CE-2EB75DA21D47}"/>
              </a:ext>
            </a:extLst>
          </p:cNvPr>
          <p:cNvSpPr>
            <a:spLocks noGrp="1"/>
          </p:cNvSpPr>
          <p:nvPr>
            <p:ph type="ftr" sz="quarter" idx="11"/>
          </p:nvPr>
        </p:nvSpPr>
        <p:spPr/>
        <p:txBody>
          <a:bodyPr/>
          <a:lstStyle/>
          <a:p>
            <a:pPr>
              <a:defRPr/>
            </a:pPr>
            <a:r>
              <a:rPr lang="en-US" altLang="en-US"/>
              <a:t>How to Pull CALPADS ODS Extracts for the Data Drilldown</a:t>
            </a:r>
          </a:p>
        </p:txBody>
      </p:sp>
    </p:spTree>
    <p:extLst>
      <p:ext uri="{BB962C8B-B14F-4D97-AF65-F5344CB8AC3E}">
        <p14:creationId xmlns:p14="http://schemas.microsoft.com/office/powerpoint/2010/main" val="3073615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E9293-D7E9-3F84-86C4-C8FCB982E3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D69BB7-1EDD-255D-BE9D-43F5DE8785CD}"/>
              </a:ext>
            </a:extLst>
          </p:cNvPr>
          <p:cNvSpPr>
            <a:spLocks noGrp="1"/>
          </p:cNvSpPr>
          <p:nvPr>
            <p:ph type="title"/>
          </p:nvPr>
        </p:nvSpPr>
        <p:spPr/>
        <p:txBody>
          <a:bodyPr/>
          <a:lstStyle/>
          <a:p>
            <a:r>
              <a:rPr lang="en-US" dirty="0"/>
              <a:t>MEET – Things to note…</a:t>
            </a:r>
          </a:p>
        </p:txBody>
      </p:sp>
      <p:sp>
        <p:nvSpPr>
          <p:cNvPr id="3" name="Content Placeholder 2">
            <a:extLst>
              <a:ext uri="{FF2B5EF4-FFF2-40B4-BE49-F238E27FC236}">
                <a16:creationId xmlns:a16="http://schemas.microsoft.com/office/drawing/2014/main" id="{2B63D868-5DEB-EDA9-1100-283DD42C81D3}"/>
              </a:ext>
            </a:extLst>
          </p:cNvPr>
          <p:cNvSpPr>
            <a:spLocks noGrp="1"/>
          </p:cNvSpPr>
          <p:nvPr>
            <p:ph idx="1"/>
          </p:nvPr>
        </p:nvSpPr>
        <p:spPr/>
        <p:txBody>
          <a:bodyPr>
            <a:normAutofit/>
          </a:bodyPr>
          <a:lstStyle/>
          <a:p>
            <a:r>
              <a:rPr lang="en-US" dirty="0"/>
              <a:t>Students will only show up in this extract if the LEA had an enrollment for the student</a:t>
            </a:r>
          </a:p>
          <a:p>
            <a:r>
              <a:rPr lang="en-US" dirty="0"/>
              <a:t>Because an enrollment at the LEA is not required to submit a MEET record, any student with MEET records but no enrollment at the LEA will NOT appear in this extract</a:t>
            </a:r>
          </a:p>
          <a:p>
            <a:endParaRPr lang="en-US" dirty="0"/>
          </a:p>
        </p:txBody>
      </p:sp>
      <p:sp>
        <p:nvSpPr>
          <p:cNvPr id="4" name="Footer Placeholder 3">
            <a:extLst>
              <a:ext uri="{FF2B5EF4-FFF2-40B4-BE49-F238E27FC236}">
                <a16:creationId xmlns:a16="http://schemas.microsoft.com/office/drawing/2014/main" id="{A4F07CCF-FB93-F995-B905-97E07F98D5B8}"/>
              </a:ext>
            </a:extLst>
          </p:cNvPr>
          <p:cNvSpPr>
            <a:spLocks noGrp="1"/>
          </p:cNvSpPr>
          <p:nvPr>
            <p:ph type="ftr" sz="quarter" idx="11"/>
          </p:nvPr>
        </p:nvSpPr>
        <p:spPr/>
        <p:txBody>
          <a:bodyPr/>
          <a:lstStyle/>
          <a:p>
            <a:pPr>
              <a:defRPr/>
            </a:pPr>
            <a:r>
              <a:rPr lang="en-US" altLang="en-US"/>
              <a:t>How to Pull CALPADS ODS Extracts for the Data Drilldown</a:t>
            </a:r>
          </a:p>
        </p:txBody>
      </p:sp>
    </p:spTree>
    <p:extLst>
      <p:ext uri="{BB962C8B-B14F-4D97-AF65-F5344CB8AC3E}">
        <p14:creationId xmlns:p14="http://schemas.microsoft.com/office/powerpoint/2010/main" val="3585864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2B4A2-05E4-B34F-F305-AB3D4C8BAC3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7496540-3922-491B-C63F-613224231ECA}"/>
              </a:ext>
            </a:extLst>
          </p:cNvPr>
          <p:cNvPicPr>
            <a:picLocks noChangeAspect="1"/>
          </p:cNvPicPr>
          <p:nvPr/>
        </p:nvPicPr>
        <p:blipFill rotWithShape="1">
          <a:blip r:embed="rId3"/>
          <a:srcRect l="16690" t="7831" r="66875" b="24699"/>
          <a:stretch/>
        </p:blipFill>
        <p:spPr>
          <a:xfrm>
            <a:off x="6458673" y="1230265"/>
            <a:ext cx="4525144" cy="5224646"/>
          </a:xfrm>
          <a:prstGeom prst="rect">
            <a:avLst/>
          </a:prstGeom>
        </p:spPr>
      </p:pic>
      <p:sp>
        <p:nvSpPr>
          <p:cNvPr id="2" name="Title 1">
            <a:extLst>
              <a:ext uri="{FF2B5EF4-FFF2-40B4-BE49-F238E27FC236}">
                <a16:creationId xmlns:a16="http://schemas.microsoft.com/office/drawing/2014/main" id="{166B90CD-F09C-9E21-CC2C-B0683C77FA12}"/>
              </a:ext>
            </a:extLst>
          </p:cNvPr>
          <p:cNvSpPr>
            <a:spLocks noGrp="1"/>
          </p:cNvSpPr>
          <p:nvPr>
            <p:ph type="title"/>
          </p:nvPr>
        </p:nvSpPr>
        <p:spPr/>
        <p:txBody>
          <a:bodyPr/>
          <a:lstStyle/>
          <a:p>
            <a:r>
              <a:rPr lang="en-US" dirty="0"/>
              <a:t>MEET – Analyzing </a:t>
            </a:r>
            <a:r>
              <a:rPr lang="en-US" b="1" dirty="0"/>
              <a:t>Current</a:t>
            </a:r>
            <a:r>
              <a:rPr lang="en-US" dirty="0"/>
              <a:t> Year Data</a:t>
            </a:r>
          </a:p>
        </p:txBody>
      </p:sp>
      <p:sp>
        <p:nvSpPr>
          <p:cNvPr id="3" name="Content Placeholder 2">
            <a:extLst>
              <a:ext uri="{FF2B5EF4-FFF2-40B4-BE49-F238E27FC236}">
                <a16:creationId xmlns:a16="http://schemas.microsoft.com/office/drawing/2014/main" id="{599E5396-8EDB-9C81-AF02-F5594318B90A}"/>
              </a:ext>
            </a:extLst>
          </p:cNvPr>
          <p:cNvSpPr>
            <a:spLocks noGrp="1"/>
          </p:cNvSpPr>
          <p:nvPr>
            <p:ph idx="1"/>
          </p:nvPr>
        </p:nvSpPr>
        <p:spPr>
          <a:xfrm>
            <a:off x="838200" y="1825625"/>
            <a:ext cx="4744453" cy="4351338"/>
          </a:xfrm>
        </p:spPr>
        <p:txBody>
          <a:bodyPr>
            <a:normAutofit fontScale="77500" lnSpcReduction="20000"/>
          </a:bodyPr>
          <a:lstStyle/>
          <a:p>
            <a:r>
              <a:rPr lang="en-US" dirty="0"/>
              <a:t>Extract Filter Selections:</a:t>
            </a:r>
          </a:p>
          <a:p>
            <a:pPr lvl="1"/>
            <a:r>
              <a:rPr lang="en-US" dirty="0"/>
              <a:t>Select the Date Range tab</a:t>
            </a:r>
          </a:p>
          <a:p>
            <a:pPr lvl="1"/>
            <a:r>
              <a:rPr lang="en-US" dirty="0"/>
              <a:t>Select the applicable schools and remember to EXCLUDE ALL CHARTERS</a:t>
            </a:r>
          </a:p>
          <a:p>
            <a:pPr lvl="1"/>
            <a:r>
              <a:rPr lang="en-US" dirty="0"/>
              <a:t>To find students who have been enrolled anytime within the AY, use an (Enrollment) Start Date of 7/1 of the current academic year and an (Enrollment) End Date of 6/30 of the current year.</a:t>
            </a:r>
          </a:p>
          <a:p>
            <a:pPr lvl="1"/>
            <a:r>
              <a:rPr lang="en-US" dirty="0"/>
              <a:t>Select “All” in Record History</a:t>
            </a:r>
          </a:p>
          <a:p>
            <a:pPr lvl="1"/>
            <a:r>
              <a:rPr lang="en-US" dirty="0"/>
              <a:t>Select all for Special Education Status</a:t>
            </a:r>
          </a:p>
          <a:p>
            <a:pPr lvl="1"/>
            <a:r>
              <a:rPr lang="en-US" b="1" dirty="0"/>
              <a:t>This will ONLY give you students who have MEET records who had an enrollment at the LEA during the specified time period</a:t>
            </a:r>
          </a:p>
          <a:p>
            <a:endParaRPr lang="en-US" dirty="0"/>
          </a:p>
        </p:txBody>
      </p:sp>
      <p:sp>
        <p:nvSpPr>
          <p:cNvPr id="4" name="Footer Placeholder 3">
            <a:extLst>
              <a:ext uri="{FF2B5EF4-FFF2-40B4-BE49-F238E27FC236}">
                <a16:creationId xmlns:a16="http://schemas.microsoft.com/office/drawing/2014/main" id="{A8D2C9AE-A76C-8896-D039-D126B5E85C65}"/>
              </a:ext>
            </a:extLst>
          </p:cNvPr>
          <p:cNvSpPr>
            <a:spLocks noGrp="1"/>
          </p:cNvSpPr>
          <p:nvPr>
            <p:ph type="ftr" sz="quarter" idx="11"/>
          </p:nvPr>
        </p:nvSpPr>
        <p:spPr/>
        <p:txBody>
          <a:bodyPr/>
          <a:lstStyle/>
          <a:p>
            <a:pPr>
              <a:defRPr/>
            </a:pPr>
            <a:r>
              <a:rPr lang="en-US" altLang="en-US"/>
              <a:t>How to Pull CALPADS ODS Extracts for the Data Drilldown</a:t>
            </a:r>
          </a:p>
        </p:txBody>
      </p:sp>
      <p:sp>
        <p:nvSpPr>
          <p:cNvPr id="7" name="Rectangle 6">
            <a:extLst>
              <a:ext uri="{FF2B5EF4-FFF2-40B4-BE49-F238E27FC236}">
                <a16:creationId xmlns:a16="http://schemas.microsoft.com/office/drawing/2014/main" id="{719FA9FF-5F07-8591-A68D-5C78C5978716}"/>
              </a:ext>
            </a:extLst>
          </p:cNvPr>
          <p:cNvSpPr/>
          <p:nvPr/>
        </p:nvSpPr>
        <p:spPr>
          <a:xfrm>
            <a:off x="8721245" y="1799293"/>
            <a:ext cx="2040554" cy="2498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9E3C333-8678-F3E4-298A-7BC07EF0A711}"/>
              </a:ext>
            </a:extLst>
          </p:cNvPr>
          <p:cNvSpPr/>
          <p:nvPr/>
        </p:nvSpPr>
        <p:spPr>
          <a:xfrm>
            <a:off x="6458673" y="4384714"/>
            <a:ext cx="4425992" cy="4627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3D73391B-A6DE-19C8-981C-6FB7809DB8C1}"/>
              </a:ext>
            </a:extLst>
          </p:cNvPr>
          <p:cNvCxnSpPr/>
          <p:nvPr/>
        </p:nvCxnSpPr>
        <p:spPr>
          <a:xfrm>
            <a:off x="7133123" y="3773334"/>
            <a:ext cx="204055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537F743-B5C9-5091-1293-8736A97A2FF5}"/>
              </a:ext>
            </a:extLst>
          </p:cNvPr>
          <p:cNvSpPr/>
          <p:nvPr/>
        </p:nvSpPr>
        <p:spPr>
          <a:xfrm>
            <a:off x="6458673" y="4861556"/>
            <a:ext cx="4425992" cy="4627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725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9F051-2FF3-5560-69BC-20BE986543F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D3DA383-1385-FB58-5019-BDCF79BB1F3C}"/>
              </a:ext>
            </a:extLst>
          </p:cNvPr>
          <p:cNvPicPr>
            <a:picLocks noChangeAspect="1"/>
          </p:cNvPicPr>
          <p:nvPr/>
        </p:nvPicPr>
        <p:blipFill rotWithShape="1">
          <a:blip r:embed="rId3"/>
          <a:srcRect l="16717" t="7189" r="66875" b="25341"/>
          <a:stretch/>
        </p:blipFill>
        <p:spPr>
          <a:xfrm>
            <a:off x="6534111" y="1307340"/>
            <a:ext cx="4425992" cy="5118632"/>
          </a:xfrm>
          <a:prstGeom prst="rect">
            <a:avLst/>
          </a:prstGeom>
        </p:spPr>
      </p:pic>
      <p:sp>
        <p:nvSpPr>
          <p:cNvPr id="2" name="Title 1">
            <a:extLst>
              <a:ext uri="{FF2B5EF4-FFF2-40B4-BE49-F238E27FC236}">
                <a16:creationId xmlns:a16="http://schemas.microsoft.com/office/drawing/2014/main" id="{B470BFFA-7AD5-59BE-5EC2-5326DB38D6FD}"/>
              </a:ext>
            </a:extLst>
          </p:cNvPr>
          <p:cNvSpPr>
            <a:spLocks noGrp="1"/>
          </p:cNvSpPr>
          <p:nvPr>
            <p:ph type="title"/>
          </p:nvPr>
        </p:nvSpPr>
        <p:spPr/>
        <p:txBody>
          <a:bodyPr/>
          <a:lstStyle/>
          <a:p>
            <a:r>
              <a:rPr lang="en-US" dirty="0"/>
              <a:t>MEET – Analyzing </a:t>
            </a:r>
            <a:r>
              <a:rPr lang="en-US" b="1" dirty="0"/>
              <a:t>Prior </a:t>
            </a:r>
            <a:r>
              <a:rPr lang="en-US" dirty="0"/>
              <a:t>Year Data</a:t>
            </a:r>
          </a:p>
        </p:txBody>
      </p:sp>
      <p:sp>
        <p:nvSpPr>
          <p:cNvPr id="3" name="Content Placeholder 2">
            <a:extLst>
              <a:ext uri="{FF2B5EF4-FFF2-40B4-BE49-F238E27FC236}">
                <a16:creationId xmlns:a16="http://schemas.microsoft.com/office/drawing/2014/main" id="{59214F79-836E-5D40-CCA7-48B637158150}"/>
              </a:ext>
            </a:extLst>
          </p:cNvPr>
          <p:cNvSpPr>
            <a:spLocks noGrp="1"/>
          </p:cNvSpPr>
          <p:nvPr>
            <p:ph idx="1"/>
          </p:nvPr>
        </p:nvSpPr>
        <p:spPr>
          <a:xfrm>
            <a:off x="838200" y="1825625"/>
            <a:ext cx="4744453" cy="4351338"/>
          </a:xfrm>
        </p:spPr>
        <p:txBody>
          <a:bodyPr>
            <a:normAutofit fontScale="77500" lnSpcReduction="20000"/>
          </a:bodyPr>
          <a:lstStyle/>
          <a:p>
            <a:r>
              <a:rPr lang="en-US" dirty="0"/>
              <a:t>Extract Filter Selections:</a:t>
            </a:r>
          </a:p>
          <a:p>
            <a:pPr lvl="1"/>
            <a:r>
              <a:rPr lang="en-US" dirty="0"/>
              <a:t>Select the Date Range tab</a:t>
            </a:r>
          </a:p>
          <a:p>
            <a:pPr lvl="1"/>
            <a:r>
              <a:rPr lang="en-US" dirty="0"/>
              <a:t>Select the applicable schools and remember to EXCLUDE ALL CHARTERS</a:t>
            </a:r>
          </a:p>
          <a:p>
            <a:pPr lvl="1"/>
            <a:r>
              <a:rPr lang="en-US" dirty="0"/>
              <a:t>To find students who have been enrolled anytime within the AY, use an (Enrollment) Start Date of 7/1 of the prior academic year and an (Enrollment) End Date of 6/30 of the current year.</a:t>
            </a:r>
          </a:p>
          <a:p>
            <a:pPr lvl="1"/>
            <a:r>
              <a:rPr lang="en-US" dirty="0"/>
              <a:t>Select “All” in Record History</a:t>
            </a:r>
          </a:p>
          <a:p>
            <a:pPr lvl="1"/>
            <a:r>
              <a:rPr lang="en-US" dirty="0"/>
              <a:t>Select all for Special Education Status</a:t>
            </a:r>
          </a:p>
          <a:p>
            <a:pPr lvl="1"/>
            <a:r>
              <a:rPr lang="en-US" b="1" dirty="0"/>
              <a:t>This will ONLY give you students who have MEET records who had an enrollment at the LEA during the specified time period</a:t>
            </a:r>
          </a:p>
          <a:p>
            <a:endParaRPr lang="en-US" dirty="0"/>
          </a:p>
        </p:txBody>
      </p:sp>
      <p:sp>
        <p:nvSpPr>
          <p:cNvPr id="4" name="Footer Placeholder 3">
            <a:extLst>
              <a:ext uri="{FF2B5EF4-FFF2-40B4-BE49-F238E27FC236}">
                <a16:creationId xmlns:a16="http://schemas.microsoft.com/office/drawing/2014/main" id="{294B3976-1EAE-65B9-964F-F9E08F32D42E}"/>
              </a:ext>
            </a:extLst>
          </p:cNvPr>
          <p:cNvSpPr>
            <a:spLocks noGrp="1"/>
          </p:cNvSpPr>
          <p:nvPr>
            <p:ph type="ftr" sz="quarter" idx="11"/>
          </p:nvPr>
        </p:nvSpPr>
        <p:spPr/>
        <p:txBody>
          <a:bodyPr/>
          <a:lstStyle/>
          <a:p>
            <a:pPr>
              <a:defRPr/>
            </a:pPr>
            <a:r>
              <a:rPr lang="en-US" altLang="en-US"/>
              <a:t>How to Pull CALPADS ODS Extracts for the Data Drilldown</a:t>
            </a:r>
          </a:p>
        </p:txBody>
      </p:sp>
      <p:sp>
        <p:nvSpPr>
          <p:cNvPr id="7" name="Rectangle 6">
            <a:extLst>
              <a:ext uri="{FF2B5EF4-FFF2-40B4-BE49-F238E27FC236}">
                <a16:creationId xmlns:a16="http://schemas.microsoft.com/office/drawing/2014/main" id="{9DA24CE7-69A0-CCA7-FE9B-A858967E5872}"/>
              </a:ext>
            </a:extLst>
          </p:cNvPr>
          <p:cNvSpPr/>
          <p:nvPr/>
        </p:nvSpPr>
        <p:spPr>
          <a:xfrm>
            <a:off x="8742340" y="1871522"/>
            <a:ext cx="2040554" cy="2498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C3CECB3-ECE0-69CA-638E-6E692A3466A5}"/>
              </a:ext>
            </a:extLst>
          </p:cNvPr>
          <p:cNvSpPr/>
          <p:nvPr/>
        </p:nvSpPr>
        <p:spPr>
          <a:xfrm>
            <a:off x="6524775" y="4483867"/>
            <a:ext cx="4425992" cy="4627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ECB2D9F5-1250-61F3-CCF2-790499F9815D}"/>
              </a:ext>
            </a:extLst>
          </p:cNvPr>
          <p:cNvCxnSpPr/>
          <p:nvPr/>
        </p:nvCxnSpPr>
        <p:spPr>
          <a:xfrm>
            <a:off x="7133123" y="3773334"/>
            <a:ext cx="204055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DA5938E-185B-1539-7369-6D084A75F3CC}"/>
              </a:ext>
            </a:extLst>
          </p:cNvPr>
          <p:cNvSpPr/>
          <p:nvPr/>
        </p:nvSpPr>
        <p:spPr>
          <a:xfrm>
            <a:off x="6524775" y="4960709"/>
            <a:ext cx="4425992" cy="4627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290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48140-6548-50BF-A551-D47ABC42B1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95ADA9-595E-119F-B99F-851F648426D2}"/>
              </a:ext>
            </a:extLst>
          </p:cNvPr>
          <p:cNvSpPr>
            <a:spLocks noGrp="1"/>
          </p:cNvSpPr>
          <p:nvPr>
            <p:ph type="title"/>
          </p:nvPr>
        </p:nvSpPr>
        <p:spPr/>
        <p:txBody>
          <a:bodyPr/>
          <a:lstStyle/>
          <a:p>
            <a:r>
              <a:rPr lang="en-US" dirty="0"/>
              <a:t>Special Education Plan (PLAN) Extract</a:t>
            </a:r>
          </a:p>
        </p:txBody>
      </p:sp>
      <p:sp>
        <p:nvSpPr>
          <p:cNvPr id="3" name="Footer Placeholder 2">
            <a:extLst>
              <a:ext uri="{FF2B5EF4-FFF2-40B4-BE49-F238E27FC236}">
                <a16:creationId xmlns:a16="http://schemas.microsoft.com/office/drawing/2014/main" id="{4C1E6868-9427-0D17-1033-B62F9333A0FD}"/>
              </a:ext>
            </a:extLst>
          </p:cNvPr>
          <p:cNvSpPr>
            <a:spLocks noGrp="1"/>
          </p:cNvSpPr>
          <p:nvPr>
            <p:ph type="ftr" sz="quarter" idx="11"/>
          </p:nvPr>
        </p:nvSpPr>
        <p:spPr/>
        <p:txBody>
          <a:bodyPr/>
          <a:lstStyle/>
          <a:p>
            <a:r>
              <a:rPr lang="en-US"/>
              <a:t>How to Pull CALPADS ODS Extracts for the Data Drilldown</a:t>
            </a:r>
            <a:endParaRPr lang="en-US" dirty="0"/>
          </a:p>
        </p:txBody>
      </p:sp>
    </p:spTree>
    <p:extLst>
      <p:ext uri="{BB962C8B-B14F-4D97-AF65-F5344CB8AC3E}">
        <p14:creationId xmlns:p14="http://schemas.microsoft.com/office/powerpoint/2010/main" val="3979281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EE452-DCD0-5BB6-E517-3C2935D083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53BE11-2F80-CB48-B3C8-B419405A8462}"/>
              </a:ext>
            </a:extLst>
          </p:cNvPr>
          <p:cNvSpPr>
            <a:spLocks noGrp="1"/>
          </p:cNvSpPr>
          <p:nvPr>
            <p:ph type="title"/>
          </p:nvPr>
        </p:nvSpPr>
        <p:spPr/>
        <p:txBody>
          <a:bodyPr/>
          <a:lstStyle/>
          <a:p>
            <a:r>
              <a:rPr lang="en-US" dirty="0"/>
              <a:t>PLAN Purpose and Contents</a:t>
            </a:r>
          </a:p>
        </p:txBody>
      </p:sp>
      <p:sp>
        <p:nvSpPr>
          <p:cNvPr id="3" name="Content Placeholder 2">
            <a:extLst>
              <a:ext uri="{FF2B5EF4-FFF2-40B4-BE49-F238E27FC236}">
                <a16:creationId xmlns:a16="http://schemas.microsoft.com/office/drawing/2014/main" id="{CBB9CA93-5FFC-948B-0EB4-4BA9BBD6B23E}"/>
              </a:ext>
            </a:extLst>
          </p:cNvPr>
          <p:cNvSpPr>
            <a:spLocks noGrp="1"/>
          </p:cNvSpPr>
          <p:nvPr>
            <p:ph idx="1"/>
          </p:nvPr>
        </p:nvSpPr>
        <p:spPr/>
        <p:txBody>
          <a:bodyPr>
            <a:normAutofit/>
          </a:bodyPr>
          <a:lstStyle/>
          <a:p>
            <a:r>
              <a:rPr lang="en-US" dirty="0"/>
              <a:t>Captures all special education plan data for students enrolled in the user-specified time period. </a:t>
            </a:r>
          </a:p>
          <a:p>
            <a:pPr lvl="1"/>
            <a:r>
              <a:rPr lang="en-US" dirty="0"/>
              <a:t>Individualized Education Program (IEP)</a:t>
            </a:r>
          </a:p>
          <a:p>
            <a:pPr lvl="1"/>
            <a:r>
              <a:rPr lang="en-US" dirty="0"/>
              <a:t>Individualized Service Plan (ISP)</a:t>
            </a:r>
          </a:p>
          <a:p>
            <a:pPr lvl="1"/>
            <a:r>
              <a:rPr lang="en-US" dirty="0"/>
              <a:t>Individualized Family Service Plan (IFSP)</a:t>
            </a:r>
          </a:p>
          <a:p>
            <a:r>
              <a:rPr lang="en-US" dirty="0"/>
              <a:t>Includes only students with disabilities who at one point were eligible and participating in special education and had a PLAN record</a:t>
            </a:r>
          </a:p>
          <a:p>
            <a:pPr lvl="2"/>
            <a:endParaRPr lang="en-US" dirty="0"/>
          </a:p>
          <a:p>
            <a:endParaRPr lang="en-US" dirty="0"/>
          </a:p>
        </p:txBody>
      </p:sp>
      <p:sp>
        <p:nvSpPr>
          <p:cNvPr id="4" name="Footer Placeholder 3">
            <a:extLst>
              <a:ext uri="{FF2B5EF4-FFF2-40B4-BE49-F238E27FC236}">
                <a16:creationId xmlns:a16="http://schemas.microsoft.com/office/drawing/2014/main" id="{F6C6F7D2-CA5B-CA85-8102-54081F52C9C8}"/>
              </a:ext>
            </a:extLst>
          </p:cNvPr>
          <p:cNvSpPr>
            <a:spLocks noGrp="1"/>
          </p:cNvSpPr>
          <p:nvPr>
            <p:ph type="ftr" sz="quarter" idx="11"/>
          </p:nvPr>
        </p:nvSpPr>
        <p:spPr/>
        <p:txBody>
          <a:bodyPr/>
          <a:lstStyle/>
          <a:p>
            <a:pPr>
              <a:defRPr/>
            </a:pPr>
            <a:r>
              <a:rPr lang="en-US" altLang="en-US"/>
              <a:t>How to Pull CALPADS ODS Extracts for the Data Drilldown</a:t>
            </a:r>
          </a:p>
        </p:txBody>
      </p:sp>
    </p:spTree>
    <p:extLst>
      <p:ext uri="{BB962C8B-B14F-4D97-AF65-F5344CB8AC3E}">
        <p14:creationId xmlns:p14="http://schemas.microsoft.com/office/powerpoint/2010/main" val="826295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F9F92-DE4C-62B6-31E7-547FC42170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44D3EB-0269-7BDF-D309-821E70C9A749}"/>
              </a:ext>
            </a:extLst>
          </p:cNvPr>
          <p:cNvSpPr>
            <a:spLocks noGrp="1"/>
          </p:cNvSpPr>
          <p:nvPr>
            <p:ph type="title"/>
          </p:nvPr>
        </p:nvSpPr>
        <p:spPr/>
        <p:txBody>
          <a:bodyPr/>
          <a:lstStyle/>
          <a:p>
            <a:r>
              <a:rPr lang="en-US" dirty="0"/>
              <a:t>PLAN – Things to note…</a:t>
            </a:r>
          </a:p>
        </p:txBody>
      </p:sp>
      <p:sp>
        <p:nvSpPr>
          <p:cNvPr id="3" name="Content Placeholder 2">
            <a:extLst>
              <a:ext uri="{FF2B5EF4-FFF2-40B4-BE49-F238E27FC236}">
                <a16:creationId xmlns:a16="http://schemas.microsoft.com/office/drawing/2014/main" id="{B67E9192-5AEF-D2D1-79B9-23B83BEBEC47}"/>
              </a:ext>
            </a:extLst>
          </p:cNvPr>
          <p:cNvSpPr>
            <a:spLocks noGrp="1"/>
          </p:cNvSpPr>
          <p:nvPr>
            <p:ph idx="1"/>
          </p:nvPr>
        </p:nvSpPr>
        <p:spPr/>
        <p:txBody>
          <a:bodyPr>
            <a:normAutofit/>
          </a:bodyPr>
          <a:lstStyle/>
          <a:p>
            <a:r>
              <a:rPr lang="en-US" dirty="0"/>
              <a:t>Students will only show up in this extract if the LEA had an enrollment for the student during the user-specified period of time</a:t>
            </a:r>
          </a:p>
          <a:p>
            <a:r>
              <a:rPr lang="en-US" dirty="0"/>
              <a:t>LEAs have the option to download the student’s plan history (including plans from prior LEAs) or only the most recent plan</a:t>
            </a:r>
          </a:p>
          <a:p>
            <a:r>
              <a:rPr lang="en-US" dirty="0"/>
              <a:t>For purposes of the IDC Drilldown Tool, LEAs should filter the extract to include ONLY THE MOST RECENT PLANS</a:t>
            </a:r>
          </a:p>
        </p:txBody>
      </p:sp>
      <p:sp>
        <p:nvSpPr>
          <p:cNvPr id="4" name="Footer Placeholder 3">
            <a:extLst>
              <a:ext uri="{FF2B5EF4-FFF2-40B4-BE49-F238E27FC236}">
                <a16:creationId xmlns:a16="http://schemas.microsoft.com/office/drawing/2014/main" id="{A9A9E349-4210-B3D8-6E6C-7A8DCD049022}"/>
              </a:ext>
            </a:extLst>
          </p:cNvPr>
          <p:cNvSpPr>
            <a:spLocks noGrp="1"/>
          </p:cNvSpPr>
          <p:nvPr>
            <p:ph type="ftr" sz="quarter" idx="11"/>
          </p:nvPr>
        </p:nvSpPr>
        <p:spPr/>
        <p:txBody>
          <a:bodyPr/>
          <a:lstStyle/>
          <a:p>
            <a:pPr>
              <a:defRPr/>
            </a:pPr>
            <a:r>
              <a:rPr lang="en-US" altLang="en-US"/>
              <a:t>How to Pull CALPADS ODS Extracts for the Data Drilldown</a:t>
            </a:r>
          </a:p>
        </p:txBody>
      </p:sp>
    </p:spTree>
    <p:extLst>
      <p:ext uri="{BB962C8B-B14F-4D97-AF65-F5344CB8AC3E}">
        <p14:creationId xmlns:p14="http://schemas.microsoft.com/office/powerpoint/2010/main" val="3666578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14B0F-C64C-AAF1-76F3-FDA335BCE583}"/>
              </a:ext>
            </a:extLst>
          </p:cNvPr>
          <p:cNvSpPr>
            <a:spLocks noGrp="1"/>
          </p:cNvSpPr>
          <p:nvPr>
            <p:ph type="title"/>
          </p:nvPr>
        </p:nvSpPr>
        <p:spPr/>
        <p:txBody>
          <a:bodyPr/>
          <a:lstStyle/>
          <a:p>
            <a:r>
              <a:rPr lang="en-US" dirty="0"/>
              <a:t>Purpose of Video</a:t>
            </a:r>
          </a:p>
        </p:txBody>
      </p:sp>
      <p:sp>
        <p:nvSpPr>
          <p:cNvPr id="3" name="Content Placeholder 2">
            <a:extLst>
              <a:ext uri="{FF2B5EF4-FFF2-40B4-BE49-F238E27FC236}">
                <a16:creationId xmlns:a16="http://schemas.microsoft.com/office/drawing/2014/main" id="{EAED3288-E15E-DA48-9D93-8A21D0D99020}"/>
              </a:ext>
            </a:extLst>
          </p:cNvPr>
          <p:cNvSpPr>
            <a:spLocks noGrp="1"/>
          </p:cNvSpPr>
          <p:nvPr>
            <p:ph idx="1"/>
          </p:nvPr>
        </p:nvSpPr>
        <p:spPr/>
        <p:txBody>
          <a:bodyPr/>
          <a:lstStyle/>
          <a:p>
            <a:pPr marL="0" indent="0">
              <a:buNone/>
            </a:pPr>
            <a:r>
              <a:rPr lang="en-US" dirty="0"/>
              <a:t>The purpose of this video is to explain:</a:t>
            </a:r>
          </a:p>
          <a:p>
            <a:pPr lvl="1"/>
            <a:r>
              <a:rPr lang="en-US" dirty="0"/>
              <a:t>each of the CALPADS file types and which data are in the file;</a:t>
            </a:r>
          </a:p>
          <a:p>
            <a:pPr lvl="1"/>
            <a:r>
              <a:rPr lang="en-US" dirty="0"/>
              <a:t>how to extract the data for your LEA for use in the System Improvement Leads (SIL) Improvement Data Center (IDC) Data Drilldown tool;</a:t>
            </a:r>
          </a:p>
          <a:p>
            <a:pPr lvl="1"/>
            <a:r>
              <a:rPr lang="en-US" dirty="0"/>
              <a:t>special considerations that need to be taken for each of the file types.</a:t>
            </a:r>
          </a:p>
        </p:txBody>
      </p:sp>
      <p:sp>
        <p:nvSpPr>
          <p:cNvPr id="4" name="Footer Placeholder 3">
            <a:extLst>
              <a:ext uri="{FF2B5EF4-FFF2-40B4-BE49-F238E27FC236}">
                <a16:creationId xmlns:a16="http://schemas.microsoft.com/office/drawing/2014/main" id="{D370D913-B124-4993-63EE-7E008037C5DD}"/>
              </a:ext>
            </a:extLst>
          </p:cNvPr>
          <p:cNvSpPr>
            <a:spLocks noGrp="1"/>
          </p:cNvSpPr>
          <p:nvPr>
            <p:ph type="ftr" sz="quarter" idx="11"/>
          </p:nvPr>
        </p:nvSpPr>
        <p:spPr/>
        <p:txBody>
          <a:bodyPr/>
          <a:lstStyle/>
          <a:p>
            <a:pPr>
              <a:defRPr/>
            </a:pPr>
            <a:r>
              <a:rPr lang="en-US" altLang="en-US"/>
              <a:t>How to Pull CALPADS ODS Extracts for the Data Drilldown</a:t>
            </a:r>
          </a:p>
        </p:txBody>
      </p:sp>
    </p:spTree>
    <p:extLst>
      <p:ext uri="{BB962C8B-B14F-4D97-AF65-F5344CB8AC3E}">
        <p14:creationId xmlns:p14="http://schemas.microsoft.com/office/powerpoint/2010/main" val="3890269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03E6E-40AA-88B6-AD0A-B5A0607ED88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DA51F5F-3854-E034-6E86-1B4DAC34EEC9}"/>
              </a:ext>
            </a:extLst>
          </p:cNvPr>
          <p:cNvPicPr>
            <a:picLocks noChangeAspect="1"/>
          </p:cNvPicPr>
          <p:nvPr/>
        </p:nvPicPr>
        <p:blipFill rotWithShape="1">
          <a:blip r:embed="rId3"/>
          <a:srcRect l="62727" t="12927" r="12841" b="8635"/>
          <a:stretch/>
        </p:blipFill>
        <p:spPr>
          <a:xfrm>
            <a:off x="6250854" y="1263474"/>
            <a:ext cx="5640185" cy="5092876"/>
          </a:xfrm>
          <a:prstGeom prst="rect">
            <a:avLst/>
          </a:prstGeom>
        </p:spPr>
      </p:pic>
      <p:sp>
        <p:nvSpPr>
          <p:cNvPr id="2" name="Title 1">
            <a:extLst>
              <a:ext uri="{FF2B5EF4-FFF2-40B4-BE49-F238E27FC236}">
                <a16:creationId xmlns:a16="http://schemas.microsoft.com/office/drawing/2014/main" id="{510B35EF-6173-7CC6-6BC3-1C3E772E3F09}"/>
              </a:ext>
            </a:extLst>
          </p:cNvPr>
          <p:cNvSpPr>
            <a:spLocks noGrp="1"/>
          </p:cNvSpPr>
          <p:nvPr>
            <p:ph type="title"/>
          </p:nvPr>
        </p:nvSpPr>
        <p:spPr/>
        <p:txBody>
          <a:bodyPr/>
          <a:lstStyle/>
          <a:p>
            <a:r>
              <a:rPr lang="en-US" dirty="0"/>
              <a:t>PLAN – Analyzing </a:t>
            </a:r>
            <a:r>
              <a:rPr lang="en-US" b="1" dirty="0"/>
              <a:t>Current</a:t>
            </a:r>
            <a:r>
              <a:rPr lang="en-US" dirty="0"/>
              <a:t> Year Data</a:t>
            </a:r>
          </a:p>
        </p:txBody>
      </p:sp>
      <p:sp>
        <p:nvSpPr>
          <p:cNvPr id="3" name="Content Placeholder 2">
            <a:extLst>
              <a:ext uri="{FF2B5EF4-FFF2-40B4-BE49-F238E27FC236}">
                <a16:creationId xmlns:a16="http://schemas.microsoft.com/office/drawing/2014/main" id="{02981013-F994-E085-278B-C7B056CDFF3C}"/>
              </a:ext>
            </a:extLst>
          </p:cNvPr>
          <p:cNvSpPr>
            <a:spLocks noGrp="1"/>
          </p:cNvSpPr>
          <p:nvPr>
            <p:ph idx="1"/>
          </p:nvPr>
        </p:nvSpPr>
        <p:spPr>
          <a:xfrm>
            <a:off x="838200" y="1825625"/>
            <a:ext cx="4744453" cy="4351338"/>
          </a:xfrm>
        </p:spPr>
        <p:txBody>
          <a:bodyPr>
            <a:normAutofit fontScale="92500" lnSpcReduction="20000"/>
          </a:bodyPr>
          <a:lstStyle/>
          <a:p>
            <a:r>
              <a:rPr lang="en-US" dirty="0"/>
              <a:t>Extract Filter Selections:</a:t>
            </a:r>
          </a:p>
          <a:p>
            <a:pPr lvl="1"/>
            <a:r>
              <a:rPr lang="en-US" dirty="0"/>
              <a:t>Select the Date Range tab</a:t>
            </a:r>
          </a:p>
          <a:p>
            <a:pPr lvl="1"/>
            <a:r>
              <a:rPr lang="en-US" dirty="0"/>
              <a:t>Select the applicable schools and remember to EXCLUDE ALL CHARTERS</a:t>
            </a:r>
          </a:p>
          <a:p>
            <a:pPr lvl="1"/>
            <a:r>
              <a:rPr lang="en-US" dirty="0"/>
              <a:t>To find students who have been enrolled anytime within the AY, use an Enrollment Start Date of 7/1 of the current academic year and an Enrollment End Date of 6/30 of the current year.</a:t>
            </a:r>
          </a:p>
          <a:p>
            <a:pPr lvl="1"/>
            <a:r>
              <a:rPr lang="en-US" dirty="0"/>
              <a:t>Select “Most Recent Only” in Record History</a:t>
            </a:r>
          </a:p>
          <a:p>
            <a:pPr lvl="1"/>
            <a:r>
              <a:rPr lang="en-US" dirty="0"/>
              <a:t>Select all for Special Education Status</a:t>
            </a:r>
          </a:p>
          <a:p>
            <a:endParaRPr lang="en-US" dirty="0"/>
          </a:p>
        </p:txBody>
      </p:sp>
      <p:sp>
        <p:nvSpPr>
          <p:cNvPr id="4" name="Footer Placeholder 3">
            <a:extLst>
              <a:ext uri="{FF2B5EF4-FFF2-40B4-BE49-F238E27FC236}">
                <a16:creationId xmlns:a16="http://schemas.microsoft.com/office/drawing/2014/main" id="{27CD4F41-0D15-3522-B5D4-050026A69007}"/>
              </a:ext>
            </a:extLst>
          </p:cNvPr>
          <p:cNvSpPr>
            <a:spLocks noGrp="1"/>
          </p:cNvSpPr>
          <p:nvPr>
            <p:ph type="ftr" sz="quarter" idx="11"/>
          </p:nvPr>
        </p:nvSpPr>
        <p:spPr/>
        <p:txBody>
          <a:bodyPr/>
          <a:lstStyle/>
          <a:p>
            <a:pPr>
              <a:defRPr/>
            </a:pPr>
            <a:r>
              <a:rPr lang="en-US" altLang="en-US"/>
              <a:t>How to Pull CALPADS ODS Extracts for the Data Drilldown</a:t>
            </a:r>
          </a:p>
        </p:txBody>
      </p:sp>
      <p:sp>
        <p:nvSpPr>
          <p:cNvPr id="7" name="Rectangle 6">
            <a:extLst>
              <a:ext uri="{FF2B5EF4-FFF2-40B4-BE49-F238E27FC236}">
                <a16:creationId xmlns:a16="http://schemas.microsoft.com/office/drawing/2014/main" id="{1C41A6EC-7BC1-0412-BA70-C902CBE4BD0E}"/>
              </a:ext>
            </a:extLst>
          </p:cNvPr>
          <p:cNvSpPr/>
          <p:nvPr/>
        </p:nvSpPr>
        <p:spPr>
          <a:xfrm>
            <a:off x="9098828" y="1533735"/>
            <a:ext cx="2580554" cy="29187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D8E416-D985-9A66-C5C3-3BFF3F6BDE89}"/>
              </a:ext>
            </a:extLst>
          </p:cNvPr>
          <p:cNvSpPr/>
          <p:nvPr/>
        </p:nvSpPr>
        <p:spPr>
          <a:xfrm>
            <a:off x="6250853" y="4810230"/>
            <a:ext cx="5640184" cy="4627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29D4C790-C4B6-C292-6D39-5A3C41F72E0B}"/>
              </a:ext>
            </a:extLst>
          </p:cNvPr>
          <p:cNvCxnSpPr/>
          <p:nvPr/>
        </p:nvCxnSpPr>
        <p:spPr>
          <a:xfrm>
            <a:off x="7479487" y="3911880"/>
            <a:ext cx="204055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B6C4AEF-DE02-76E7-2150-96453B08866A}"/>
              </a:ext>
            </a:extLst>
          </p:cNvPr>
          <p:cNvSpPr/>
          <p:nvPr/>
        </p:nvSpPr>
        <p:spPr>
          <a:xfrm>
            <a:off x="6250853" y="5420809"/>
            <a:ext cx="5640185" cy="4627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6085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6A1FF-A327-9C3C-A88A-7003C617E3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E4EF826-B441-B7CF-C587-C0EE6EE444E1}"/>
              </a:ext>
            </a:extLst>
          </p:cNvPr>
          <p:cNvPicPr>
            <a:picLocks noChangeAspect="1"/>
          </p:cNvPicPr>
          <p:nvPr/>
        </p:nvPicPr>
        <p:blipFill rotWithShape="1">
          <a:blip r:embed="rId3"/>
          <a:srcRect l="62727" t="12927" r="12841" b="8635"/>
          <a:stretch/>
        </p:blipFill>
        <p:spPr>
          <a:xfrm>
            <a:off x="6250854" y="1263474"/>
            <a:ext cx="5640185" cy="5092876"/>
          </a:xfrm>
          <a:prstGeom prst="rect">
            <a:avLst/>
          </a:prstGeom>
        </p:spPr>
      </p:pic>
      <p:sp>
        <p:nvSpPr>
          <p:cNvPr id="2" name="Title 1">
            <a:extLst>
              <a:ext uri="{FF2B5EF4-FFF2-40B4-BE49-F238E27FC236}">
                <a16:creationId xmlns:a16="http://schemas.microsoft.com/office/drawing/2014/main" id="{525C0DF1-A466-D89A-1E0F-C0D91148BB8C}"/>
              </a:ext>
            </a:extLst>
          </p:cNvPr>
          <p:cNvSpPr>
            <a:spLocks noGrp="1"/>
          </p:cNvSpPr>
          <p:nvPr>
            <p:ph type="title"/>
          </p:nvPr>
        </p:nvSpPr>
        <p:spPr/>
        <p:txBody>
          <a:bodyPr/>
          <a:lstStyle/>
          <a:p>
            <a:r>
              <a:rPr lang="en-US" dirty="0"/>
              <a:t>PLAN – Analyzing </a:t>
            </a:r>
            <a:r>
              <a:rPr lang="en-US" b="1" dirty="0"/>
              <a:t>Prior </a:t>
            </a:r>
            <a:r>
              <a:rPr lang="en-US" dirty="0"/>
              <a:t>Year Data</a:t>
            </a:r>
          </a:p>
        </p:txBody>
      </p:sp>
      <p:sp>
        <p:nvSpPr>
          <p:cNvPr id="3" name="Content Placeholder 2">
            <a:extLst>
              <a:ext uri="{FF2B5EF4-FFF2-40B4-BE49-F238E27FC236}">
                <a16:creationId xmlns:a16="http://schemas.microsoft.com/office/drawing/2014/main" id="{83308DCE-1B89-30A4-8430-64F3107B6D3A}"/>
              </a:ext>
            </a:extLst>
          </p:cNvPr>
          <p:cNvSpPr>
            <a:spLocks noGrp="1"/>
          </p:cNvSpPr>
          <p:nvPr>
            <p:ph idx="1"/>
          </p:nvPr>
        </p:nvSpPr>
        <p:spPr>
          <a:xfrm>
            <a:off x="838200" y="1825625"/>
            <a:ext cx="4744453" cy="4351338"/>
          </a:xfrm>
        </p:spPr>
        <p:txBody>
          <a:bodyPr>
            <a:normAutofit fontScale="92500" lnSpcReduction="20000"/>
          </a:bodyPr>
          <a:lstStyle/>
          <a:p>
            <a:r>
              <a:rPr lang="en-US" dirty="0"/>
              <a:t>Extract Filter Selections:</a:t>
            </a:r>
          </a:p>
          <a:p>
            <a:pPr lvl="1"/>
            <a:r>
              <a:rPr lang="en-US" dirty="0"/>
              <a:t>Select the Date Range tab</a:t>
            </a:r>
          </a:p>
          <a:p>
            <a:pPr lvl="1"/>
            <a:r>
              <a:rPr lang="en-US" dirty="0"/>
              <a:t>Select the applicable schools and remember to EXCLUDE ALL CHARTERS</a:t>
            </a:r>
          </a:p>
          <a:p>
            <a:pPr lvl="1"/>
            <a:r>
              <a:rPr lang="en-US" dirty="0"/>
              <a:t>To find students who have been enrolled anytime within the AY, use an Enrollment Start Date of 7/1 of the prior academic year and an Enrollment End Date of 6/30 of the prior year.</a:t>
            </a:r>
          </a:p>
          <a:p>
            <a:pPr lvl="1"/>
            <a:r>
              <a:rPr lang="en-US" dirty="0"/>
              <a:t>Select “Most Recent Only” in Record History</a:t>
            </a:r>
          </a:p>
          <a:p>
            <a:pPr lvl="1"/>
            <a:r>
              <a:rPr lang="en-US" dirty="0"/>
              <a:t>Select all for Special Education Status</a:t>
            </a:r>
          </a:p>
          <a:p>
            <a:endParaRPr lang="en-US" dirty="0"/>
          </a:p>
        </p:txBody>
      </p:sp>
      <p:sp>
        <p:nvSpPr>
          <p:cNvPr id="4" name="Footer Placeholder 3">
            <a:extLst>
              <a:ext uri="{FF2B5EF4-FFF2-40B4-BE49-F238E27FC236}">
                <a16:creationId xmlns:a16="http://schemas.microsoft.com/office/drawing/2014/main" id="{571EEF3D-1578-527A-9A63-A919C8A68B2D}"/>
              </a:ext>
            </a:extLst>
          </p:cNvPr>
          <p:cNvSpPr>
            <a:spLocks noGrp="1"/>
          </p:cNvSpPr>
          <p:nvPr>
            <p:ph type="ftr" sz="quarter" idx="11"/>
          </p:nvPr>
        </p:nvSpPr>
        <p:spPr/>
        <p:txBody>
          <a:bodyPr/>
          <a:lstStyle/>
          <a:p>
            <a:pPr>
              <a:defRPr/>
            </a:pPr>
            <a:r>
              <a:rPr lang="en-US" altLang="en-US"/>
              <a:t>How to Pull CALPADS ODS Extracts for the Data Drilldown</a:t>
            </a:r>
          </a:p>
        </p:txBody>
      </p:sp>
      <p:sp>
        <p:nvSpPr>
          <p:cNvPr id="7" name="Rectangle 6">
            <a:extLst>
              <a:ext uri="{FF2B5EF4-FFF2-40B4-BE49-F238E27FC236}">
                <a16:creationId xmlns:a16="http://schemas.microsoft.com/office/drawing/2014/main" id="{7C5419FA-8321-4E17-A326-4FBA0C62FFBC}"/>
              </a:ext>
            </a:extLst>
          </p:cNvPr>
          <p:cNvSpPr/>
          <p:nvPr/>
        </p:nvSpPr>
        <p:spPr>
          <a:xfrm>
            <a:off x="9070945" y="1517187"/>
            <a:ext cx="2636145" cy="30843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09B9432-9F09-A76B-18B6-131DB9C606EB}"/>
              </a:ext>
            </a:extLst>
          </p:cNvPr>
          <p:cNvSpPr/>
          <p:nvPr/>
        </p:nvSpPr>
        <p:spPr>
          <a:xfrm>
            <a:off x="6250854" y="4816063"/>
            <a:ext cx="5456236" cy="52474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CB696F7B-4978-46D4-88AC-EB64FE0B93B3}"/>
              </a:ext>
            </a:extLst>
          </p:cNvPr>
          <p:cNvCxnSpPr/>
          <p:nvPr/>
        </p:nvCxnSpPr>
        <p:spPr>
          <a:xfrm>
            <a:off x="7493341" y="3953443"/>
            <a:ext cx="204055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9CC4A3E-3E07-1709-15DE-A62C76D0574B}"/>
              </a:ext>
            </a:extLst>
          </p:cNvPr>
          <p:cNvSpPr/>
          <p:nvPr/>
        </p:nvSpPr>
        <p:spPr>
          <a:xfrm>
            <a:off x="6250854" y="5412543"/>
            <a:ext cx="5456236" cy="4627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9284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3A11A-48AB-46AC-F38F-45AAC7A692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4D343A-A1FF-4279-3805-19D081DFA036}"/>
              </a:ext>
            </a:extLst>
          </p:cNvPr>
          <p:cNvSpPr>
            <a:spLocks noGrp="1"/>
          </p:cNvSpPr>
          <p:nvPr>
            <p:ph type="title"/>
          </p:nvPr>
        </p:nvSpPr>
        <p:spPr/>
        <p:txBody>
          <a:bodyPr/>
          <a:lstStyle/>
          <a:p>
            <a:r>
              <a:rPr lang="en-US" dirty="0"/>
              <a:t>Student Program (SPRG) Extract</a:t>
            </a:r>
          </a:p>
        </p:txBody>
      </p:sp>
      <p:sp>
        <p:nvSpPr>
          <p:cNvPr id="3" name="Footer Placeholder 2">
            <a:extLst>
              <a:ext uri="{FF2B5EF4-FFF2-40B4-BE49-F238E27FC236}">
                <a16:creationId xmlns:a16="http://schemas.microsoft.com/office/drawing/2014/main" id="{2DE091F2-988B-B857-8C68-39C53804CC6A}"/>
              </a:ext>
            </a:extLst>
          </p:cNvPr>
          <p:cNvSpPr>
            <a:spLocks noGrp="1"/>
          </p:cNvSpPr>
          <p:nvPr>
            <p:ph type="ftr" sz="quarter" idx="11"/>
          </p:nvPr>
        </p:nvSpPr>
        <p:spPr/>
        <p:txBody>
          <a:bodyPr/>
          <a:lstStyle/>
          <a:p>
            <a:r>
              <a:rPr lang="en-US"/>
              <a:t>How to Pull CALPADS ODS Extracts for the Data Drilldown</a:t>
            </a:r>
            <a:endParaRPr lang="en-US" dirty="0"/>
          </a:p>
        </p:txBody>
      </p:sp>
    </p:spTree>
    <p:extLst>
      <p:ext uri="{BB962C8B-B14F-4D97-AF65-F5344CB8AC3E}">
        <p14:creationId xmlns:p14="http://schemas.microsoft.com/office/powerpoint/2010/main" val="796375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9E99C-B8B5-0916-5CC8-1BDC4234A6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0F8AAE-836B-F29F-9461-12964C8E798C}"/>
              </a:ext>
            </a:extLst>
          </p:cNvPr>
          <p:cNvSpPr>
            <a:spLocks noGrp="1"/>
          </p:cNvSpPr>
          <p:nvPr>
            <p:ph type="title"/>
          </p:nvPr>
        </p:nvSpPr>
        <p:spPr/>
        <p:txBody>
          <a:bodyPr/>
          <a:lstStyle/>
          <a:p>
            <a:r>
              <a:rPr lang="en-US" dirty="0"/>
              <a:t>SPRG Purpose and Contents</a:t>
            </a:r>
          </a:p>
        </p:txBody>
      </p:sp>
      <p:sp>
        <p:nvSpPr>
          <p:cNvPr id="3" name="Content Placeholder 2">
            <a:extLst>
              <a:ext uri="{FF2B5EF4-FFF2-40B4-BE49-F238E27FC236}">
                <a16:creationId xmlns:a16="http://schemas.microsoft.com/office/drawing/2014/main" id="{9AA235BF-C0FB-FEB9-AAF0-D7D3F97150E1}"/>
              </a:ext>
            </a:extLst>
          </p:cNvPr>
          <p:cNvSpPr>
            <a:spLocks noGrp="1"/>
          </p:cNvSpPr>
          <p:nvPr>
            <p:ph idx="1"/>
          </p:nvPr>
        </p:nvSpPr>
        <p:spPr/>
        <p:txBody>
          <a:bodyPr>
            <a:normAutofit/>
          </a:bodyPr>
          <a:lstStyle/>
          <a:p>
            <a:r>
              <a:rPr lang="en-US" dirty="0"/>
              <a:t>Captures student eligibility and participation in specific education programs. See the CALPADS Code Set “Education Program Code” for a comprehensive list of programs.</a:t>
            </a:r>
          </a:p>
          <a:p>
            <a:r>
              <a:rPr lang="en-US" dirty="0"/>
              <a:t>CALPADS System Documentation page at: </a:t>
            </a:r>
            <a:r>
              <a:rPr lang="en-US" dirty="0">
                <a:hlinkClick r:id="rId3"/>
              </a:rPr>
              <a:t>https://www.cde.ca.gov/ds/sp/cl/systemdocs.asp</a:t>
            </a:r>
            <a:r>
              <a:rPr lang="en-US" dirty="0"/>
              <a:t> </a:t>
            </a:r>
          </a:p>
          <a:p>
            <a:r>
              <a:rPr lang="en-US" dirty="0"/>
              <a:t>Includes students with disabilities and general education students</a:t>
            </a:r>
          </a:p>
          <a:p>
            <a:endParaRPr lang="en-US" dirty="0"/>
          </a:p>
          <a:p>
            <a:pPr lvl="2"/>
            <a:endParaRPr lang="en-US" dirty="0"/>
          </a:p>
          <a:p>
            <a:endParaRPr lang="en-US" dirty="0"/>
          </a:p>
        </p:txBody>
      </p:sp>
      <p:sp>
        <p:nvSpPr>
          <p:cNvPr id="4" name="Footer Placeholder 3">
            <a:extLst>
              <a:ext uri="{FF2B5EF4-FFF2-40B4-BE49-F238E27FC236}">
                <a16:creationId xmlns:a16="http://schemas.microsoft.com/office/drawing/2014/main" id="{EDFE2D14-124C-4E82-E99A-45582B54E6A7}"/>
              </a:ext>
            </a:extLst>
          </p:cNvPr>
          <p:cNvSpPr>
            <a:spLocks noGrp="1"/>
          </p:cNvSpPr>
          <p:nvPr>
            <p:ph type="ftr" sz="quarter" idx="11"/>
          </p:nvPr>
        </p:nvSpPr>
        <p:spPr/>
        <p:txBody>
          <a:bodyPr/>
          <a:lstStyle/>
          <a:p>
            <a:pPr>
              <a:defRPr/>
            </a:pPr>
            <a:r>
              <a:rPr lang="en-US" altLang="en-US"/>
              <a:t>How to Pull CALPADS ODS Extracts for the Data Drilldown</a:t>
            </a:r>
          </a:p>
        </p:txBody>
      </p:sp>
    </p:spTree>
    <p:extLst>
      <p:ext uri="{BB962C8B-B14F-4D97-AF65-F5344CB8AC3E}">
        <p14:creationId xmlns:p14="http://schemas.microsoft.com/office/powerpoint/2010/main" val="28342576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E9381-2AE4-1BF9-7684-F50A537972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11E67-1A50-5C4E-2347-2D5F66001B6A}"/>
              </a:ext>
            </a:extLst>
          </p:cNvPr>
          <p:cNvSpPr>
            <a:spLocks noGrp="1"/>
          </p:cNvSpPr>
          <p:nvPr>
            <p:ph type="title"/>
          </p:nvPr>
        </p:nvSpPr>
        <p:spPr/>
        <p:txBody>
          <a:bodyPr/>
          <a:lstStyle/>
          <a:p>
            <a:r>
              <a:rPr lang="en-US" dirty="0"/>
              <a:t>SPRG – Things to note…</a:t>
            </a:r>
          </a:p>
        </p:txBody>
      </p:sp>
      <p:sp>
        <p:nvSpPr>
          <p:cNvPr id="3" name="Content Placeholder 2">
            <a:extLst>
              <a:ext uri="{FF2B5EF4-FFF2-40B4-BE49-F238E27FC236}">
                <a16:creationId xmlns:a16="http://schemas.microsoft.com/office/drawing/2014/main" id="{FD6E942D-0DEC-5392-AFBF-1DC1238E7949}"/>
              </a:ext>
            </a:extLst>
          </p:cNvPr>
          <p:cNvSpPr>
            <a:spLocks noGrp="1"/>
          </p:cNvSpPr>
          <p:nvPr>
            <p:ph idx="1"/>
          </p:nvPr>
        </p:nvSpPr>
        <p:spPr/>
        <p:txBody>
          <a:bodyPr>
            <a:normAutofit/>
          </a:bodyPr>
          <a:lstStyle/>
          <a:p>
            <a:r>
              <a:rPr lang="en-US" dirty="0"/>
              <a:t>Students will only show up in this extract if the LEA had an enrollment for the student within the specified time period</a:t>
            </a:r>
          </a:p>
          <a:p>
            <a:r>
              <a:rPr lang="en-US" dirty="0"/>
              <a:t>IMPORTANT:  This extract will provide ALL SPRG records for enrolled students, even if the student is no longer eligible or participating in the program. </a:t>
            </a:r>
            <a:r>
              <a:rPr lang="en-US" b="1" dirty="0"/>
              <a:t>To capture CURRENT or PRIOR YEAR program participation you will need to filter the extract results by the program start and end dates after you have downloaded the results</a:t>
            </a:r>
          </a:p>
          <a:p>
            <a:endParaRPr lang="en-US" dirty="0"/>
          </a:p>
        </p:txBody>
      </p:sp>
      <p:sp>
        <p:nvSpPr>
          <p:cNvPr id="4" name="Footer Placeholder 3">
            <a:extLst>
              <a:ext uri="{FF2B5EF4-FFF2-40B4-BE49-F238E27FC236}">
                <a16:creationId xmlns:a16="http://schemas.microsoft.com/office/drawing/2014/main" id="{9DC66FAB-2C2F-117B-52B2-7E7D47D1B8D5}"/>
              </a:ext>
            </a:extLst>
          </p:cNvPr>
          <p:cNvSpPr>
            <a:spLocks noGrp="1"/>
          </p:cNvSpPr>
          <p:nvPr>
            <p:ph type="ftr" sz="quarter" idx="11"/>
          </p:nvPr>
        </p:nvSpPr>
        <p:spPr/>
        <p:txBody>
          <a:bodyPr/>
          <a:lstStyle/>
          <a:p>
            <a:pPr>
              <a:defRPr/>
            </a:pPr>
            <a:r>
              <a:rPr lang="en-US" altLang="en-US"/>
              <a:t>How to Pull CALPADS ODS Extracts for the Data Drilldown</a:t>
            </a:r>
          </a:p>
        </p:txBody>
      </p:sp>
    </p:spTree>
    <p:extLst>
      <p:ext uri="{BB962C8B-B14F-4D97-AF65-F5344CB8AC3E}">
        <p14:creationId xmlns:p14="http://schemas.microsoft.com/office/powerpoint/2010/main" val="2495514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F133F-40F2-E44D-61C8-238206F0A5E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59767A5-D525-0A46-E0E0-3A473A82C493}"/>
              </a:ext>
            </a:extLst>
          </p:cNvPr>
          <p:cNvPicPr>
            <a:picLocks noChangeAspect="1"/>
          </p:cNvPicPr>
          <p:nvPr/>
        </p:nvPicPr>
        <p:blipFill rotWithShape="1">
          <a:blip r:embed="rId3"/>
          <a:srcRect l="16626" t="7190" r="66637" b="19237"/>
          <a:stretch/>
        </p:blipFill>
        <p:spPr>
          <a:xfrm>
            <a:off x="6609349" y="1318231"/>
            <a:ext cx="3971495" cy="4910205"/>
          </a:xfrm>
          <a:prstGeom prst="rect">
            <a:avLst/>
          </a:prstGeom>
        </p:spPr>
      </p:pic>
      <p:sp>
        <p:nvSpPr>
          <p:cNvPr id="2" name="Title 1">
            <a:extLst>
              <a:ext uri="{FF2B5EF4-FFF2-40B4-BE49-F238E27FC236}">
                <a16:creationId xmlns:a16="http://schemas.microsoft.com/office/drawing/2014/main" id="{2FEB077A-3511-C216-50A3-D11567BD4A8F}"/>
              </a:ext>
            </a:extLst>
          </p:cNvPr>
          <p:cNvSpPr>
            <a:spLocks noGrp="1"/>
          </p:cNvSpPr>
          <p:nvPr>
            <p:ph type="title"/>
          </p:nvPr>
        </p:nvSpPr>
        <p:spPr/>
        <p:txBody>
          <a:bodyPr/>
          <a:lstStyle/>
          <a:p>
            <a:r>
              <a:rPr lang="en-US" dirty="0"/>
              <a:t>SPRG – Analyzing </a:t>
            </a:r>
            <a:r>
              <a:rPr lang="en-US" b="1" dirty="0"/>
              <a:t>Current</a:t>
            </a:r>
            <a:r>
              <a:rPr lang="en-US" dirty="0"/>
              <a:t> Year Data</a:t>
            </a:r>
          </a:p>
        </p:txBody>
      </p:sp>
      <p:sp>
        <p:nvSpPr>
          <p:cNvPr id="3" name="Content Placeholder 2">
            <a:extLst>
              <a:ext uri="{FF2B5EF4-FFF2-40B4-BE49-F238E27FC236}">
                <a16:creationId xmlns:a16="http://schemas.microsoft.com/office/drawing/2014/main" id="{95521506-3609-B7B0-0DE1-4AB8CE178E3A}"/>
              </a:ext>
            </a:extLst>
          </p:cNvPr>
          <p:cNvSpPr>
            <a:spLocks noGrp="1"/>
          </p:cNvSpPr>
          <p:nvPr>
            <p:ph idx="1"/>
          </p:nvPr>
        </p:nvSpPr>
        <p:spPr>
          <a:xfrm>
            <a:off x="838200" y="1825625"/>
            <a:ext cx="4744453" cy="4351338"/>
          </a:xfrm>
        </p:spPr>
        <p:txBody>
          <a:bodyPr>
            <a:normAutofit fontScale="85000" lnSpcReduction="20000"/>
          </a:bodyPr>
          <a:lstStyle/>
          <a:p>
            <a:r>
              <a:rPr lang="en-US" dirty="0"/>
              <a:t>Extract Filter Selections:</a:t>
            </a:r>
          </a:p>
          <a:p>
            <a:pPr lvl="1"/>
            <a:r>
              <a:rPr lang="en-US" dirty="0"/>
              <a:t>Select the Date Range tab</a:t>
            </a:r>
          </a:p>
          <a:p>
            <a:pPr lvl="1"/>
            <a:r>
              <a:rPr lang="en-US" dirty="0"/>
              <a:t>Select the applicable schools and remember to EXCLUDE ALL CHARTERS</a:t>
            </a:r>
          </a:p>
          <a:p>
            <a:pPr lvl="1"/>
            <a:r>
              <a:rPr lang="en-US" dirty="0"/>
              <a:t>To find students who have been enrolled anytime within the AY, use an Enrollment Start Date of 7/1 of the current academic year and an Enrollment End Date of 6/30 of the current year.</a:t>
            </a:r>
          </a:p>
          <a:p>
            <a:pPr lvl="1"/>
            <a:r>
              <a:rPr lang="en-US" dirty="0"/>
              <a:t>Select “All” Education Programs</a:t>
            </a:r>
          </a:p>
          <a:p>
            <a:pPr lvl="1"/>
            <a:r>
              <a:rPr lang="en-US" b="1" dirty="0"/>
              <a:t>This will ONLY give you students who have SPRG records who had an enrollment at the LEA during the specified time period</a:t>
            </a:r>
          </a:p>
          <a:p>
            <a:endParaRPr lang="en-US" dirty="0"/>
          </a:p>
        </p:txBody>
      </p:sp>
      <p:sp>
        <p:nvSpPr>
          <p:cNvPr id="4" name="Footer Placeholder 3">
            <a:extLst>
              <a:ext uri="{FF2B5EF4-FFF2-40B4-BE49-F238E27FC236}">
                <a16:creationId xmlns:a16="http://schemas.microsoft.com/office/drawing/2014/main" id="{BC2164FB-DA29-684E-6290-FC10E2B2AEAD}"/>
              </a:ext>
            </a:extLst>
          </p:cNvPr>
          <p:cNvSpPr>
            <a:spLocks noGrp="1"/>
          </p:cNvSpPr>
          <p:nvPr>
            <p:ph type="ftr" sz="quarter" idx="11"/>
          </p:nvPr>
        </p:nvSpPr>
        <p:spPr/>
        <p:txBody>
          <a:bodyPr/>
          <a:lstStyle/>
          <a:p>
            <a:pPr>
              <a:defRPr/>
            </a:pPr>
            <a:r>
              <a:rPr lang="en-US" altLang="en-US"/>
              <a:t>How to Pull CALPADS ODS Extracts for the Data Drilldown</a:t>
            </a:r>
          </a:p>
        </p:txBody>
      </p:sp>
      <p:sp>
        <p:nvSpPr>
          <p:cNvPr id="7" name="Rectangle 6">
            <a:extLst>
              <a:ext uri="{FF2B5EF4-FFF2-40B4-BE49-F238E27FC236}">
                <a16:creationId xmlns:a16="http://schemas.microsoft.com/office/drawing/2014/main" id="{8B406B86-DC7E-68EC-F717-DF3539E593A5}"/>
              </a:ext>
            </a:extLst>
          </p:cNvPr>
          <p:cNvSpPr/>
          <p:nvPr/>
        </p:nvSpPr>
        <p:spPr>
          <a:xfrm>
            <a:off x="8540290" y="1819917"/>
            <a:ext cx="2040554" cy="2498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C6686A4-AAD3-3CFC-365A-5D4B8A72BBFC}"/>
              </a:ext>
            </a:extLst>
          </p:cNvPr>
          <p:cNvSpPr/>
          <p:nvPr/>
        </p:nvSpPr>
        <p:spPr>
          <a:xfrm>
            <a:off x="6742323" y="4292968"/>
            <a:ext cx="3687845" cy="4627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00D37991-7491-AEE8-C7EB-5B136C2541F5}"/>
              </a:ext>
            </a:extLst>
          </p:cNvPr>
          <p:cNvCxnSpPr/>
          <p:nvPr/>
        </p:nvCxnSpPr>
        <p:spPr>
          <a:xfrm>
            <a:off x="6989903" y="3552996"/>
            <a:ext cx="204055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BEB5F8E-6452-3B2C-51DB-8A722BEF962A}"/>
              </a:ext>
            </a:extLst>
          </p:cNvPr>
          <p:cNvSpPr/>
          <p:nvPr/>
        </p:nvSpPr>
        <p:spPr>
          <a:xfrm>
            <a:off x="6742323" y="4861556"/>
            <a:ext cx="3687845" cy="4627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662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7C9FD-D6FB-2104-0F1F-7B9562E7955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DC7B869-2016-12C0-1A28-199790B4C513}"/>
              </a:ext>
            </a:extLst>
          </p:cNvPr>
          <p:cNvPicPr>
            <a:picLocks noChangeAspect="1"/>
          </p:cNvPicPr>
          <p:nvPr/>
        </p:nvPicPr>
        <p:blipFill rotWithShape="1">
          <a:blip r:embed="rId3"/>
          <a:srcRect l="16626" t="8152" r="66875" b="19237"/>
          <a:stretch/>
        </p:blipFill>
        <p:spPr>
          <a:xfrm>
            <a:off x="6683388" y="1262282"/>
            <a:ext cx="4166837" cy="5157680"/>
          </a:xfrm>
          <a:prstGeom prst="rect">
            <a:avLst/>
          </a:prstGeom>
        </p:spPr>
      </p:pic>
      <p:sp>
        <p:nvSpPr>
          <p:cNvPr id="2" name="Title 1">
            <a:extLst>
              <a:ext uri="{FF2B5EF4-FFF2-40B4-BE49-F238E27FC236}">
                <a16:creationId xmlns:a16="http://schemas.microsoft.com/office/drawing/2014/main" id="{E7B28B47-C18A-7B51-04FE-126987BA6BB3}"/>
              </a:ext>
            </a:extLst>
          </p:cNvPr>
          <p:cNvSpPr>
            <a:spLocks noGrp="1"/>
          </p:cNvSpPr>
          <p:nvPr>
            <p:ph type="title"/>
          </p:nvPr>
        </p:nvSpPr>
        <p:spPr/>
        <p:txBody>
          <a:bodyPr/>
          <a:lstStyle/>
          <a:p>
            <a:r>
              <a:rPr lang="en-US" dirty="0"/>
              <a:t>SPRG – Analyzing </a:t>
            </a:r>
            <a:r>
              <a:rPr lang="en-US" b="1" dirty="0"/>
              <a:t>Prior </a:t>
            </a:r>
            <a:r>
              <a:rPr lang="en-US" dirty="0"/>
              <a:t>Year Data</a:t>
            </a:r>
          </a:p>
        </p:txBody>
      </p:sp>
      <p:sp>
        <p:nvSpPr>
          <p:cNvPr id="3" name="Content Placeholder 2">
            <a:extLst>
              <a:ext uri="{FF2B5EF4-FFF2-40B4-BE49-F238E27FC236}">
                <a16:creationId xmlns:a16="http://schemas.microsoft.com/office/drawing/2014/main" id="{58AAEEB7-DD5C-EBB7-6EBB-0779F2D1E4D3}"/>
              </a:ext>
            </a:extLst>
          </p:cNvPr>
          <p:cNvSpPr>
            <a:spLocks noGrp="1"/>
          </p:cNvSpPr>
          <p:nvPr>
            <p:ph idx="1"/>
          </p:nvPr>
        </p:nvSpPr>
        <p:spPr>
          <a:xfrm>
            <a:off x="838200" y="1825625"/>
            <a:ext cx="4744453" cy="4351338"/>
          </a:xfrm>
        </p:spPr>
        <p:txBody>
          <a:bodyPr>
            <a:normAutofit fontScale="85000" lnSpcReduction="20000"/>
          </a:bodyPr>
          <a:lstStyle/>
          <a:p>
            <a:r>
              <a:rPr lang="en-US" dirty="0"/>
              <a:t>Extract Filter Selections:</a:t>
            </a:r>
          </a:p>
          <a:p>
            <a:pPr lvl="1"/>
            <a:r>
              <a:rPr lang="en-US" dirty="0"/>
              <a:t>Select the Date Range tab</a:t>
            </a:r>
          </a:p>
          <a:p>
            <a:pPr lvl="1"/>
            <a:r>
              <a:rPr lang="en-US" dirty="0"/>
              <a:t>Select the applicable schools and remember to EXCLUDE ALL CHARTERS</a:t>
            </a:r>
          </a:p>
          <a:p>
            <a:pPr lvl="1"/>
            <a:r>
              <a:rPr lang="en-US" dirty="0"/>
              <a:t>To find students who have been enrolled anytime within the AY, use an Enrollment Start Date of 7/1 of the prior academic year and an Enrollment End Date of 6/30 of the current year.</a:t>
            </a:r>
          </a:p>
          <a:p>
            <a:pPr lvl="1"/>
            <a:r>
              <a:rPr lang="en-US" dirty="0"/>
              <a:t>Select “All” Education Programs</a:t>
            </a:r>
          </a:p>
          <a:p>
            <a:pPr lvl="1"/>
            <a:r>
              <a:rPr lang="en-US" b="1" dirty="0"/>
              <a:t>This will ONLY give you students who have SPRG records who had an enrollment at the LEA during the specified time period</a:t>
            </a:r>
          </a:p>
          <a:p>
            <a:endParaRPr lang="en-US" dirty="0"/>
          </a:p>
        </p:txBody>
      </p:sp>
      <p:sp>
        <p:nvSpPr>
          <p:cNvPr id="4" name="Footer Placeholder 3">
            <a:extLst>
              <a:ext uri="{FF2B5EF4-FFF2-40B4-BE49-F238E27FC236}">
                <a16:creationId xmlns:a16="http://schemas.microsoft.com/office/drawing/2014/main" id="{7BD589F9-1B74-B88E-DB4F-39B7661F1DEB}"/>
              </a:ext>
            </a:extLst>
          </p:cNvPr>
          <p:cNvSpPr>
            <a:spLocks noGrp="1"/>
          </p:cNvSpPr>
          <p:nvPr>
            <p:ph type="ftr" sz="quarter" idx="11"/>
          </p:nvPr>
        </p:nvSpPr>
        <p:spPr/>
        <p:txBody>
          <a:bodyPr/>
          <a:lstStyle/>
          <a:p>
            <a:pPr>
              <a:defRPr/>
            </a:pPr>
            <a:r>
              <a:rPr lang="en-US" altLang="en-US"/>
              <a:t>How to Pull CALPADS ODS Extracts for the Data Drilldown</a:t>
            </a:r>
          </a:p>
        </p:txBody>
      </p:sp>
      <p:sp>
        <p:nvSpPr>
          <p:cNvPr id="7" name="Rectangle 6">
            <a:extLst>
              <a:ext uri="{FF2B5EF4-FFF2-40B4-BE49-F238E27FC236}">
                <a16:creationId xmlns:a16="http://schemas.microsoft.com/office/drawing/2014/main" id="{2B13DB16-7A61-EF96-5F29-FE0C9070351E}"/>
              </a:ext>
            </a:extLst>
          </p:cNvPr>
          <p:cNvSpPr/>
          <p:nvPr/>
        </p:nvSpPr>
        <p:spPr>
          <a:xfrm>
            <a:off x="8742340" y="1728301"/>
            <a:ext cx="2040554" cy="2498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8556A18-9D73-D9DE-0D3F-5610793ECF63}"/>
              </a:ext>
            </a:extLst>
          </p:cNvPr>
          <p:cNvSpPr/>
          <p:nvPr/>
        </p:nvSpPr>
        <p:spPr>
          <a:xfrm>
            <a:off x="6783929" y="4340646"/>
            <a:ext cx="3998965" cy="4627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E64E6611-2641-6E0A-2AA9-4AE56E32FE51}"/>
              </a:ext>
            </a:extLst>
          </p:cNvPr>
          <p:cNvCxnSpPr/>
          <p:nvPr/>
        </p:nvCxnSpPr>
        <p:spPr>
          <a:xfrm>
            <a:off x="7133123" y="3530960"/>
            <a:ext cx="204055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912A00C-80A6-94F7-1148-888CBC9D0F6C}"/>
              </a:ext>
            </a:extLst>
          </p:cNvPr>
          <p:cNvSpPr/>
          <p:nvPr/>
        </p:nvSpPr>
        <p:spPr>
          <a:xfrm>
            <a:off x="6783929" y="4839521"/>
            <a:ext cx="3998965" cy="53171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732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9475F-AA15-D843-15A9-14C57C9EC2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A519E8-3F53-A9EB-3443-35238BE493A8}"/>
              </a:ext>
            </a:extLst>
          </p:cNvPr>
          <p:cNvSpPr>
            <a:spLocks noGrp="1"/>
          </p:cNvSpPr>
          <p:nvPr>
            <p:ph type="title"/>
          </p:nvPr>
        </p:nvSpPr>
        <p:spPr/>
        <p:txBody>
          <a:bodyPr/>
          <a:lstStyle/>
          <a:p>
            <a:r>
              <a:rPr lang="en-US" dirty="0"/>
              <a:t>Student English Language Acquisition (SELA) Extract</a:t>
            </a:r>
          </a:p>
        </p:txBody>
      </p:sp>
      <p:sp>
        <p:nvSpPr>
          <p:cNvPr id="3" name="Footer Placeholder 2">
            <a:extLst>
              <a:ext uri="{FF2B5EF4-FFF2-40B4-BE49-F238E27FC236}">
                <a16:creationId xmlns:a16="http://schemas.microsoft.com/office/drawing/2014/main" id="{A7C5F130-5EDE-9407-0B8E-E5C11941E1F7}"/>
              </a:ext>
            </a:extLst>
          </p:cNvPr>
          <p:cNvSpPr>
            <a:spLocks noGrp="1"/>
          </p:cNvSpPr>
          <p:nvPr>
            <p:ph type="ftr" sz="quarter" idx="11"/>
          </p:nvPr>
        </p:nvSpPr>
        <p:spPr/>
        <p:txBody>
          <a:bodyPr/>
          <a:lstStyle/>
          <a:p>
            <a:r>
              <a:rPr lang="en-US"/>
              <a:t>How to Pull CALPADS ODS Extracts for the Data Drilldown</a:t>
            </a:r>
            <a:endParaRPr lang="en-US" dirty="0"/>
          </a:p>
        </p:txBody>
      </p:sp>
    </p:spTree>
    <p:extLst>
      <p:ext uri="{BB962C8B-B14F-4D97-AF65-F5344CB8AC3E}">
        <p14:creationId xmlns:p14="http://schemas.microsoft.com/office/powerpoint/2010/main" val="36491899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3DFB0-624B-2D86-CFBA-B84AA59E86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9585A2-2EF4-00D4-4015-2DC894BF6AA6}"/>
              </a:ext>
            </a:extLst>
          </p:cNvPr>
          <p:cNvSpPr>
            <a:spLocks noGrp="1"/>
          </p:cNvSpPr>
          <p:nvPr>
            <p:ph type="title"/>
          </p:nvPr>
        </p:nvSpPr>
        <p:spPr/>
        <p:txBody>
          <a:bodyPr/>
          <a:lstStyle/>
          <a:p>
            <a:r>
              <a:rPr lang="en-US" dirty="0"/>
              <a:t>SELA Purpose and Contents</a:t>
            </a:r>
          </a:p>
        </p:txBody>
      </p:sp>
      <p:sp>
        <p:nvSpPr>
          <p:cNvPr id="3" name="Content Placeholder 2">
            <a:extLst>
              <a:ext uri="{FF2B5EF4-FFF2-40B4-BE49-F238E27FC236}">
                <a16:creationId xmlns:a16="http://schemas.microsoft.com/office/drawing/2014/main" id="{F5A3438D-5DD4-9477-0591-8FA728986DCD}"/>
              </a:ext>
            </a:extLst>
          </p:cNvPr>
          <p:cNvSpPr>
            <a:spLocks noGrp="1"/>
          </p:cNvSpPr>
          <p:nvPr>
            <p:ph idx="1"/>
          </p:nvPr>
        </p:nvSpPr>
        <p:spPr/>
        <p:txBody>
          <a:bodyPr>
            <a:normAutofit/>
          </a:bodyPr>
          <a:lstStyle/>
          <a:p>
            <a:r>
              <a:rPr lang="en-US" dirty="0"/>
              <a:t>Captures a student’s English language acquisition status for students enrolled during the specified time period</a:t>
            </a:r>
          </a:p>
          <a:p>
            <a:r>
              <a:rPr lang="en-US" dirty="0"/>
              <a:t>This file contains students with disabilities and general education students</a:t>
            </a:r>
          </a:p>
          <a:p>
            <a:endParaRPr lang="en-US" dirty="0"/>
          </a:p>
          <a:p>
            <a:pPr lvl="2"/>
            <a:endParaRPr lang="en-US" dirty="0"/>
          </a:p>
          <a:p>
            <a:endParaRPr lang="en-US" dirty="0"/>
          </a:p>
        </p:txBody>
      </p:sp>
      <p:sp>
        <p:nvSpPr>
          <p:cNvPr id="4" name="Footer Placeholder 3">
            <a:extLst>
              <a:ext uri="{FF2B5EF4-FFF2-40B4-BE49-F238E27FC236}">
                <a16:creationId xmlns:a16="http://schemas.microsoft.com/office/drawing/2014/main" id="{C00D33D9-928B-582C-FD49-2870579268E0}"/>
              </a:ext>
            </a:extLst>
          </p:cNvPr>
          <p:cNvSpPr>
            <a:spLocks noGrp="1"/>
          </p:cNvSpPr>
          <p:nvPr>
            <p:ph type="ftr" sz="quarter" idx="11"/>
          </p:nvPr>
        </p:nvSpPr>
        <p:spPr/>
        <p:txBody>
          <a:bodyPr/>
          <a:lstStyle/>
          <a:p>
            <a:pPr>
              <a:defRPr/>
            </a:pPr>
            <a:r>
              <a:rPr lang="en-US" altLang="en-US"/>
              <a:t>How to Pull CALPADS ODS Extracts for the Data Drilldown</a:t>
            </a:r>
          </a:p>
        </p:txBody>
      </p:sp>
    </p:spTree>
    <p:extLst>
      <p:ext uri="{BB962C8B-B14F-4D97-AF65-F5344CB8AC3E}">
        <p14:creationId xmlns:p14="http://schemas.microsoft.com/office/powerpoint/2010/main" val="2260288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C97B6-ED8D-A20D-15F4-B72C612170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D1891-1443-6A16-1721-A9ECE170F66D}"/>
              </a:ext>
            </a:extLst>
          </p:cNvPr>
          <p:cNvSpPr>
            <a:spLocks noGrp="1"/>
          </p:cNvSpPr>
          <p:nvPr>
            <p:ph type="title"/>
          </p:nvPr>
        </p:nvSpPr>
        <p:spPr/>
        <p:txBody>
          <a:bodyPr/>
          <a:lstStyle/>
          <a:p>
            <a:r>
              <a:rPr lang="en-US" dirty="0"/>
              <a:t>SELA – Things to note…</a:t>
            </a:r>
          </a:p>
        </p:txBody>
      </p:sp>
      <p:sp>
        <p:nvSpPr>
          <p:cNvPr id="3" name="Content Placeholder 2">
            <a:extLst>
              <a:ext uri="{FF2B5EF4-FFF2-40B4-BE49-F238E27FC236}">
                <a16:creationId xmlns:a16="http://schemas.microsoft.com/office/drawing/2014/main" id="{AA82742F-0881-E1DB-7D6C-646120970F74}"/>
              </a:ext>
            </a:extLst>
          </p:cNvPr>
          <p:cNvSpPr>
            <a:spLocks noGrp="1"/>
          </p:cNvSpPr>
          <p:nvPr>
            <p:ph idx="1"/>
          </p:nvPr>
        </p:nvSpPr>
        <p:spPr/>
        <p:txBody>
          <a:bodyPr>
            <a:normAutofit/>
          </a:bodyPr>
          <a:lstStyle/>
          <a:p>
            <a:r>
              <a:rPr lang="en-US" dirty="0"/>
              <a:t>Students will only show up in this extract if the LEA had an enrollment for the student within the specified time period</a:t>
            </a:r>
          </a:p>
          <a:p>
            <a:r>
              <a:rPr lang="en-US" dirty="0"/>
              <a:t>Any student with a preschool (PS) or transitional kindergarten (TK) will not be included because these grade levels are not eligible to take the Initial English Language Proficiency Assessments for California (ELPAC). Only Kindergarten through grade 12 students are eligible.</a:t>
            </a:r>
          </a:p>
        </p:txBody>
      </p:sp>
      <p:sp>
        <p:nvSpPr>
          <p:cNvPr id="4" name="Footer Placeholder 3">
            <a:extLst>
              <a:ext uri="{FF2B5EF4-FFF2-40B4-BE49-F238E27FC236}">
                <a16:creationId xmlns:a16="http://schemas.microsoft.com/office/drawing/2014/main" id="{A9560A5D-237F-8C4D-C1D4-BC3ECF212D94}"/>
              </a:ext>
            </a:extLst>
          </p:cNvPr>
          <p:cNvSpPr>
            <a:spLocks noGrp="1"/>
          </p:cNvSpPr>
          <p:nvPr>
            <p:ph type="ftr" sz="quarter" idx="11"/>
          </p:nvPr>
        </p:nvSpPr>
        <p:spPr/>
        <p:txBody>
          <a:bodyPr/>
          <a:lstStyle/>
          <a:p>
            <a:pPr>
              <a:defRPr/>
            </a:pPr>
            <a:r>
              <a:rPr lang="en-US" altLang="en-US"/>
              <a:t>How to Pull CALPADS ODS Extracts for the Data Drilldown</a:t>
            </a:r>
          </a:p>
        </p:txBody>
      </p:sp>
    </p:spTree>
    <p:extLst>
      <p:ext uri="{BB962C8B-B14F-4D97-AF65-F5344CB8AC3E}">
        <p14:creationId xmlns:p14="http://schemas.microsoft.com/office/powerpoint/2010/main" val="1008378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407AA-113F-2C77-DD5B-1D07E0E8B481}"/>
              </a:ext>
            </a:extLst>
          </p:cNvPr>
          <p:cNvSpPr>
            <a:spLocks noGrp="1"/>
          </p:cNvSpPr>
          <p:nvPr>
            <p:ph type="title"/>
          </p:nvPr>
        </p:nvSpPr>
        <p:spPr/>
        <p:txBody>
          <a:bodyPr/>
          <a:lstStyle/>
          <a:p>
            <a:r>
              <a:rPr lang="en-US" dirty="0"/>
              <a:t>LEA Data Drilldown Center (1)</a:t>
            </a:r>
          </a:p>
        </p:txBody>
      </p:sp>
      <p:sp>
        <p:nvSpPr>
          <p:cNvPr id="4" name="Footer Placeholder 3">
            <a:extLst>
              <a:ext uri="{FF2B5EF4-FFF2-40B4-BE49-F238E27FC236}">
                <a16:creationId xmlns:a16="http://schemas.microsoft.com/office/drawing/2014/main" id="{4ACD0512-3FFD-BB73-1B03-5521E223D114}"/>
              </a:ext>
            </a:extLst>
          </p:cNvPr>
          <p:cNvSpPr>
            <a:spLocks noGrp="1"/>
          </p:cNvSpPr>
          <p:nvPr>
            <p:ph type="ftr" sz="quarter" idx="11"/>
          </p:nvPr>
        </p:nvSpPr>
        <p:spPr/>
        <p:txBody>
          <a:bodyPr/>
          <a:lstStyle/>
          <a:p>
            <a:pPr>
              <a:defRPr/>
            </a:pPr>
            <a:r>
              <a:rPr lang="en-US" altLang="en-US"/>
              <a:t>How to Pull CALPADS ODS Extracts for the Data Drilldown</a:t>
            </a:r>
          </a:p>
        </p:txBody>
      </p:sp>
      <p:sp>
        <p:nvSpPr>
          <p:cNvPr id="10" name="TextBox 9">
            <a:extLst>
              <a:ext uri="{FF2B5EF4-FFF2-40B4-BE49-F238E27FC236}">
                <a16:creationId xmlns:a16="http://schemas.microsoft.com/office/drawing/2014/main" id="{740B302A-FF8B-F816-A662-FF7D94CCE5F1}"/>
              </a:ext>
            </a:extLst>
          </p:cNvPr>
          <p:cNvSpPr txBox="1"/>
          <p:nvPr/>
        </p:nvSpPr>
        <p:spPr>
          <a:xfrm>
            <a:off x="2483317" y="5569545"/>
            <a:ext cx="7902341" cy="369332"/>
          </a:xfrm>
          <a:prstGeom prst="rect">
            <a:avLst/>
          </a:prstGeom>
          <a:noFill/>
        </p:spPr>
        <p:txBody>
          <a:bodyPr wrap="square">
            <a:spAutoFit/>
          </a:bodyPr>
          <a:lstStyle/>
          <a:p>
            <a:pPr algn="ctr"/>
            <a:r>
              <a:rPr lang="en-US" dirty="0"/>
              <a:t>https://aprindicators.systemimprovement.org/reports</a:t>
            </a:r>
          </a:p>
        </p:txBody>
      </p:sp>
      <p:sp>
        <p:nvSpPr>
          <p:cNvPr id="11" name="Rectangle 10">
            <a:extLst>
              <a:ext uri="{FF2B5EF4-FFF2-40B4-BE49-F238E27FC236}">
                <a16:creationId xmlns:a16="http://schemas.microsoft.com/office/drawing/2014/main" id="{DBDF3632-4650-C37D-0182-F7502550E589}"/>
              </a:ext>
            </a:extLst>
          </p:cNvPr>
          <p:cNvSpPr/>
          <p:nvPr/>
        </p:nvSpPr>
        <p:spPr>
          <a:xfrm>
            <a:off x="2347361" y="3400125"/>
            <a:ext cx="2628900" cy="27672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E94DC616-425D-8FFB-B0AB-38CBB89A0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81" y="1825625"/>
            <a:ext cx="10054277" cy="303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42757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24B9F-698D-EA24-9C1F-8E5D58191CB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372E2AA-5512-520B-D024-3D2485283612}"/>
              </a:ext>
            </a:extLst>
          </p:cNvPr>
          <p:cNvPicPr>
            <a:picLocks noChangeAspect="1"/>
          </p:cNvPicPr>
          <p:nvPr/>
        </p:nvPicPr>
        <p:blipFill rotWithShape="1">
          <a:blip r:embed="rId3"/>
          <a:srcRect l="16626" t="7510" r="66875" b="21807"/>
          <a:stretch/>
        </p:blipFill>
        <p:spPr>
          <a:xfrm>
            <a:off x="6429110" y="1268703"/>
            <a:ext cx="4222359" cy="5087647"/>
          </a:xfrm>
          <a:prstGeom prst="rect">
            <a:avLst/>
          </a:prstGeom>
        </p:spPr>
      </p:pic>
      <p:sp>
        <p:nvSpPr>
          <p:cNvPr id="2" name="Title 1">
            <a:extLst>
              <a:ext uri="{FF2B5EF4-FFF2-40B4-BE49-F238E27FC236}">
                <a16:creationId xmlns:a16="http://schemas.microsoft.com/office/drawing/2014/main" id="{BB2B434D-5CBA-C8C9-F219-3EFB03E4763E}"/>
              </a:ext>
            </a:extLst>
          </p:cNvPr>
          <p:cNvSpPr>
            <a:spLocks noGrp="1"/>
          </p:cNvSpPr>
          <p:nvPr>
            <p:ph type="title"/>
          </p:nvPr>
        </p:nvSpPr>
        <p:spPr/>
        <p:txBody>
          <a:bodyPr/>
          <a:lstStyle/>
          <a:p>
            <a:r>
              <a:rPr lang="en-US" dirty="0"/>
              <a:t>SELA – Analyzing </a:t>
            </a:r>
            <a:r>
              <a:rPr lang="en-US" b="1" dirty="0"/>
              <a:t>Current</a:t>
            </a:r>
            <a:r>
              <a:rPr lang="en-US" dirty="0"/>
              <a:t> Year Data</a:t>
            </a:r>
          </a:p>
        </p:txBody>
      </p:sp>
      <p:sp>
        <p:nvSpPr>
          <p:cNvPr id="3" name="Content Placeholder 2">
            <a:extLst>
              <a:ext uri="{FF2B5EF4-FFF2-40B4-BE49-F238E27FC236}">
                <a16:creationId xmlns:a16="http://schemas.microsoft.com/office/drawing/2014/main" id="{F6C113B6-CF39-2D28-6972-6934730B6FC8}"/>
              </a:ext>
            </a:extLst>
          </p:cNvPr>
          <p:cNvSpPr>
            <a:spLocks noGrp="1"/>
          </p:cNvSpPr>
          <p:nvPr>
            <p:ph idx="1"/>
          </p:nvPr>
        </p:nvSpPr>
        <p:spPr>
          <a:xfrm>
            <a:off x="838200" y="1825625"/>
            <a:ext cx="4744453" cy="4351338"/>
          </a:xfrm>
        </p:spPr>
        <p:txBody>
          <a:bodyPr>
            <a:normAutofit fontScale="85000" lnSpcReduction="10000"/>
          </a:bodyPr>
          <a:lstStyle/>
          <a:p>
            <a:r>
              <a:rPr lang="en-US" dirty="0"/>
              <a:t>Extract Filter Selections:</a:t>
            </a:r>
          </a:p>
          <a:p>
            <a:pPr lvl="1"/>
            <a:r>
              <a:rPr lang="en-US" dirty="0"/>
              <a:t>Select the Date Range tab</a:t>
            </a:r>
          </a:p>
          <a:p>
            <a:pPr lvl="1"/>
            <a:r>
              <a:rPr lang="en-US" dirty="0"/>
              <a:t>Select the applicable schools and remember to EXCLUDE ALL CHARTERS</a:t>
            </a:r>
          </a:p>
          <a:p>
            <a:pPr lvl="1"/>
            <a:r>
              <a:rPr lang="en-US" dirty="0"/>
              <a:t>To find students who have been enrolled anytime within the AY, use an Enrollment Start Date of 7/1 of the current academic year and an Enrollment End Date of 6/30 of the current year.</a:t>
            </a:r>
          </a:p>
          <a:p>
            <a:pPr lvl="1"/>
            <a:r>
              <a:rPr lang="en-US" dirty="0"/>
              <a:t>Select “Most Recent Only” for Record History</a:t>
            </a:r>
          </a:p>
          <a:p>
            <a:pPr lvl="1"/>
            <a:r>
              <a:rPr lang="en-US" b="1" dirty="0"/>
              <a:t>This will give you the student’s most recent ELA status within their enrollment</a:t>
            </a:r>
          </a:p>
          <a:p>
            <a:endParaRPr lang="en-US" dirty="0"/>
          </a:p>
        </p:txBody>
      </p:sp>
      <p:sp>
        <p:nvSpPr>
          <p:cNvPr id="4" name="Footer Placeholder 3">
            <a:extLst>
              <a:ext uri="{FF2B5EF4-FFF2-40B4-BE49-F238E27FC236}">
                <a16:creationId xmlns:a16="http://schemas.microsoft.com/office/drawing/2014/main" id="{5175F975-86E4-5282-B2B8-B1ECF73ACF41}"/>
              </a:ext>
            </a:extLst>
          </p:cNvPr>
          <p:cNvSpPr>
            <a:spLocks noGrp="1"/>
          </p:cNvSpPr>
          <p:nvPr>
            <p:ph type="ftr" sz="quarter" idx="11"/>
          </p:nvPr>
        </p:nvSpPr>
        <p:spPr/>
        <p:txBody>
          <a:bodyPr/>
          <a:lstStyle/>
          <a:p>
            <a:pPr>
              <a:defRPr/>
            </a:pPr>
            <a:r>
              <a:rPr lang="en-US" altLang="en-US"/>
              <a:t>How to Pull CALPADS ODS Extracts for the Data Drilldown</a:t>
            </a:r>
          </a:p>
        </p:txBody>
      </p:sp>
      <p:sp>
        <p:nvSpPr>
          <p:cNvPr id="7" name="Rectangle 6">
            <a:extLst>
              <a:ext uri="{FF2B5EF4-FFF2-40B4-BE49-F238E27FC236}">
                <a16:creationId xmlns:a16="http://schemas.microsoft.com/office/drawing/2014/main" id="{DEB8361A-6B67-E3B7-431C-3E99E90F6D9B}"/>
              </a:ext>
            </a:extLst>
          </p:cNvPr>
          <p:cNvSpPr/>
          <p:nvPr/>
        </p:nvSpPr>
        <p:spPr>
          <a:xfrm>
            <a:off x="8540289" y="1877090"/>
            <a:ext cx="2040554" cy="2498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1C35382-E795-EFCE-0DB9-913601760CEF}"/>
              </a:ext>
            </a:extLst>
          </p:cNvPr>
          <p:cNvSpPr/>
          <p:nvPr/>
        </p:nvSpPr>
        <p:spPr>
          <a:xfrm>
            <a:off x="6555037" y="4394339"/>
            <a:ext cx="4025806" cy="4627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E7AE0E57-F476-8D6B-8A56-29D221ABAEFB}"/>
              </a:ext>
            </a:extLst>
          </p:cNvPr>
          <p:cNvCxnSpPr/>
          <p:nvPr/>
        </p:nvCxnSpPr>
        <p:spPr>
          <a:xfrm>
            <a:off x="6835667" y="3818091"/>
            <a:ext cx="204055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51376C-D35B-7282-E839-A1E94CDFAD22}"/>
              </a:ext>
            </a:extLst>
          </p:cNvPr>
          <p:cNvSpPr/>
          <p:nvPr/>
        </p:nvSpPr>
        <p:spPr>
          <a:xfrm>
            <a:off x="6555038" y="4912636"/>
            <a:ext cx="1985252" cy="4627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5203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74DB8-C510-B899-D6E7-80E2C7649AD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42F776E-9790-CD80-78DB-219BB39FA760}"/>
              </a:ext>
            </a:extLst>
          </p:cNvPr>
          <p:cNvPicPr>
            <a:picLocks noChangeAspect="1"/>
          </p:cNvPicPr>
          <p:nvPr/>
        </p:nvPicPr>
        <p:blipFill rotWithShape="1">
          <a:blip r:embed="rId3"/>
          <a:srcRect l="16898" t="7689" r="66875" b="20843"/>
          <a:stretch/>
        </p:blipFill>
        <p:spPr>
          <a:xfrm>
            <a:off x="6935196" y="1313269"/>
            <a:ext cx="3998965" cy="4953388"/>
          </a:xfrm>
          <a:prstGeom prst="rect">
            <a:avLst/>
          </a:prstGeom>
        </p:spPr>
      </p:pic>
      <p:sp>
        <p:nvSpPr>
          <p:cNvPr id="2" name="Title 1">
            <a:extLst>
              <a:ext uri="{FF2B5EF4-FFF2-40B4-BE49-F238E27FC236}">
                <a16:creationId xmlns:a16="http://schemas.microsoft.com/office/drawing/2014/main" id="{A4C69AAF-0AD8-E249-5883-E084856BC184}"/>
              </a:ext>
            </a:extLst>
          </p:cNvPr>
          <p:cNvSpPr>
            <a:spLocks noGrp="1"/>
          </p:cNvSpPr>
          <p:nvPr>
            <p:ph type="title"/>
          </p:nvPr>
        </p:nvSpPr>
        <p:spPr/>
        <p:txBody>
          <a:bodyPr/>
          <a:lstStyle/>
          <a:p>
            <a:r>
              <a:rPr lang="en-US" dirty="0"/>
              <a:t>SELA – Analyzing </a:t>
            </a:r>
            <a:r>
              <a:rPr lang="en-US" b="1" dirty="0"/>
              <a:t>Prior </a:t>
            </a:r>
            <a:r>
              <a:rPr lang="en-US" dirty="0"/>
              <a:t>Year Data</a:t>
            </a:r>
          </a:p>
        </p:txBody>
      </p:sp>
      <p:sp>
        <p:nvSpPr>
          <p:cNvPr id="3" name="Content Placeholder 2">
            <a:extLst>
              <a:ext uri="{FF2B5EF4-FFF2-40B4-BE49-F238E27FC236}">
                <a16:creationId xmlns:a16="http://schemas.microsoft.com/office/drawing/2014/main" id="{987E4351-DB29-808C-5CF0-8D4E2F83F224}"/>
              </a:ext>
            </a:extLst>
          </p:cNvPr>
          <p:cNvSpPr>
            <a:spLocks noGrp="1"/>
          </p:cNvSpPr>
          <p:nvPr>
            <p:ph idx="1"/>
          </p:nvPr>
        </p:nvSpPr>
        <p:spPr>
          <a:xfrm>
            <a:off x="838200" y="1825625"/>
            <a:ext cx="4744453" cy="4351338"/>
          </a:xfrm>
        </p:spPr>
        <p:txBody>
          <a:bodyPr>
            <a:normAutofit fontScale="85000" lnSpcReduction="10000"/>
          </a:bodyPr>
          <a:lstStyle/>
          <a:p>
            <a:r>
              <a:rPr lang="en-US" dirty="0"/>
              <a:t>Extract Filter Selections:</a:t>
            </a:r>
          </a:p>
          <a:p>
            <a:pPr lvl="1"/>
            <a:r>
              <a:rPr lang="en-US" dirty="0"/>
              <a:t>Select the Date Range tab</a:t>
            </a:r>
          </a:p>
          <a:p>
            <a:pPr lvl="1"/>
            <a:r>
              <a:rPr lang="en-US" dirty="0"/>
              <a:t>Select the applicable schools and remember to EXCLUDE ALL CHARTERS</a:t>
            </a:r>
          </a:p>
          <a:p>
            <a:pPr lvl="1"/>
            <a:r>
              <a:rPr lang="en-US" dirty="0"/>
              <a:t>To find students who have been enrolled anytime within the AY, use an Enrollment Start Date of 7/1 of the prior academic year and an Enrollment End Date of 6/30 of the current year.</a:t>
            </a:r>
          </a:p>
          <a:p>
            <a:pPr lvl="1"/>
            <a:r>
              <a:rPr lang="en-US" dirty="0"/>
              <a:t>Select “Most Recent Only” for Record History</a:t>
            </a:r>
          </a:p>
          <a:p>
            <a:pPr lvl="1"/>
            <a:r>
              <a:rPr lang="en-US" b="1" dirty="0"/>
              <a:t>This will give you the student’s most recent ELA status within their enrollment</a:t>
            </a:r>
          </a:p>
          <a:p>
            <a:endParaRPr lang="en-US" dirty="0"/>
          </a:p>
        </p:txBody>
      </p:sp>
      <p:sp>
        <p:nvSpPr>
          <p:cNvPr id="4" name="Footer Placeholder 3">
            <a:extLst>
              <a:ext uri="{FF2B5EF4-FFF2-40B4-BE49-F238E27FC236}">
                <a16:creationId xmlns:a16="http://schemas.microsoft.com/office/drawing/2014/main" id="{31AEE044-F592-4233-37BE-D21B67B85C54}"/>
              </a:ext>
            </a:extLst>
          </p:cNvPr>
          <p:cNvSpPr>
            <a:spLocks noGrp="1"/>
          </p:cNvSpPr>
          <p:nvPr>
            <p:ph type="ftr" sz="quarter" idx="11"/>
          </p:nvPr>
        </p:nvSpPr>
        <p:spPr/>
        <p:txBody>
          <a:bodyPr/>
          <a:lstStyle/>
          <a:p>
            <a:pPr>
              <a:defRPr/>
            </a:pPr>
            <a:r>
              <a:rPr lang="en-US" altLang="en-US"/>
              <a:t>How to Pull CALPADS ODS Extracts for the Data Drilldown</a:t>
            </a:r>
          </a:p>
        </p:txBody>
      </p:sp>
      <p:sp>
        <p:nvSpPr>
          <p:cNvPr id="7" name="Rectangle 6">
            <a:extLst>
              <a:ext uri="{FF2B5EF4-FFF2-40B4-BE49-F238E27FC236}">
                <a16:creationId xmlns:a16="http://schemas.microsoft.com/office/drawing/2014/main" id="{C4FA0FA5-0850-6E20-B2E3-5670C8AF2E01}"/>
              </a:ext>
            </a:extLst>
          </p:cNvPr>
          <p:cNvSpPr/>
          <p:nvPr/>
        </p:nvSpPr>
        <p:spPr>
          <a:xfrm>
            <a:off x="8783411" y="1888556"/>
            <a:ext cx="2040554" cy="2498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2C1E2DE-E81C-F7FA-61D7-2FA91233B169}"/>
              </a:ext>
            </a:extLst>
          </p:cNvPr>
          <p:cNvSpPr/>
          <p:nvPr/>
        </p:nvSpPr>
        <p:spPr>
          <a:xfrm>
            <a:off x="7017745" y="4340646"/>
            <a:ext cx="3765149" cy="4627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B5B31B2C-431C-B4BD-4C87-6E9F0B85346F}"/>
              </a:ext>
            </a:extLst>
          </p:cNvPr>
          <p:cNvCxnSpPr/>
          <p:nvPr/>
        </p:nvCxnSpPr>
        <p:spPr>
          <a:xfrm>
            <a:off x="7133123" y="3789963"/>
            <a:ext cx="204055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F4C096E-F3EB-66A6-A40A-2E2FA411AF62}"/>
              </a:ext>
            </a:extLst>
          </p:cNvPr>
          <p:cNvSpPr/>
          <p:nvPr/>
        </p:nvSpPr>
        <p:spPr>
          <a:xfrm>
            <a:off x="7017744" y="4839522"/>
            <a:ext cx="1765667" cy="34942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5497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92E79-3D05-3C73-5BA3-ED002C8781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56A782-8DD8-07B7-4DE4-E61F26974D5A}"/>
              </a:ext>
            </a:extLst>
          </p:cNvPr>
          <p:cNvSpPr>
            <a:spLocks noGrp="1"/>
          </p:cNvSpPr>
          <p:nvPr>
            <p:ph type="title"/>
          </p:nvPr>
        </p:nvSpPr>
        <p:spPr/>
        <p:txBody>
          <a:bodyPr/>
          <a:lstStyle/>
          <a:p>
            <a:r>
              <a:rPr lang="en-US" dirty="0"/>
              <a:t>Student Incident Results (SIRS) Extract</a:t>
            </a:r>
          </a:p>
        </p:txBody>
      </p:sp>
      <p:sp>
        <p:nvSpPr>
          <p:cNvPr id="3" name="Footer Placeholder 2">
            <a:extLst>
              <a:ext uri="{FF2B5EF4-FFF2-40B4-BE49-F238E27FC236}">
                <a16:creationId xmlns:a16="http://schemas.microsoft.com/office/drawing/2014/main" id="{0CAA51EB-A720-5C88-B73F-BF4C647CE569}"/>
              </a:ext>
            </a:extLst>
          </p:cNvPr>
          <p:cNvSpPr>
            <a:spLocks noGrp="1"/>
          </p:cNvSpPr>
          <p:nvPr>
            <p:ph type="ftr" sz="quarter" idx="11"/>
          </p:nvPr>
        </p:nvSpPr>
        <p:spPr/>
        <p:txBody>
          <a:bodyPr/>
          <a:lstStyle/>
          <a:p>
            <a:r>
              <a:rPr lang="en-US"/>
              <a:t>How to Pull CALPADS ODS Extracts for the Data Drilldown</a:t>
            </a:r>
            <a:endParaRPr lang="en-US" dirty="0"/>
          </a:p>
        </p:txBody>
      </p:sp>
    </p:spTree>
    <p:extLst>
      <p:ext uri="{BB962C8B-B14F-4D97-AF65-F5344CB8AC3E}">
        <p14:creationId xmlns:p14="http://schemas.microsoft.com/office/powerpoint/2010/main" val="4002347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5ED00-BFF5-4642-D63F-9F13A71605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A88D44-08B2-C451-E9FD-8B6789730900}"/>
              </a:ext>
            </a:extLst>
          </p:cNvPr>
          <p:cNvSpPr>
            <a:spLocks noGrp="1"/>
          </p:cNvSpPr>
          <p:nvPr>
            <p:ph type="title"/>
          </p:nvPr>
        </p:nvSpPr>
        <p:spPr/>
        <p:txBody>
          <a:bodyPr/>
          <a:lstStyle/>
          <a:p>
            <a:r>
              <a:rPr lang="en-US" dirty="0"/>
              <a:t>SIRS Purpose and Contents</a:t>
            </a:r>
          </a:p>
        </p:txBody>
      </p:sp>
      <p:sp>
        <p:nvSpPr>
          <p:cNvPr id="3" name="Content Placeholder 2">
            <a:extLst>
              <a:ext uri="{FF2B5EF4-FFF2-40B4-BE49-F238E27FC236}">
                <a16:creationId xmlns:a16="http://schemas.microsoft.com/office/drawing/2014/main" id="{E37052D6-AA82-DD8A-268A-F0C906161331}"/>
              </a:ext>
            </a:extLst>
          </p:cNvPr>
          <p:cNvSpPr>
            <a:spLocks noGrp="1"/>
          </p:cNvSpPr>
          <p:nvPr>
            <p:ph idx="1"/>
          </p:nvPr>
        </p:nvSpPr>
        <p:spPr/>
        <p:txBody>
          <a:bodyPr>
            <a:normAutofit/>
          </a:bodyPr>
          <a:lstStyle/>
          <a:p>
            <a:r>
              <a:rPr lang="en-US" dirty="0"/>
              <a:t>Captures all of the results (dispositions, disciplinary actions) for a specific incident for a student.</a:t>
            </a:r>
          </a:p>
          <a:p>
            <a:pPr lvl="1"/>
            <a:r>
              <a:rPr lang="en-US" dirty="0"/>
              <a:t>A student may have multiple incident results for one incident (e.g., a student is involved in an incident on a specific date. The student receives in-school suspension for three days and 10 days out-of-school suspension.  This student would have two incident results for this incident.</a:t>
            </a:r>
          </a:p>
          <a:p>
            <a:r>
              <a:rPr lang="en-US" dirty="0"/>
              <a:t>Contains students with disabilities as well as general education students.</a:t>
            </a:r>
          </a:p>
          <a:p>
            <a:pPr lvl="1"/>
            <a:endParaRPr lang="en-US" dirty="0"/>
          </a:p>
          <a:p>
            <a:endParaRPr lang="en-US" dirty="0"/>
          </a:p>
          <a:p>
            <a:pPr lvl="2"/>
            <a:endParaRPr lang="en-US" dirty="0"/>
          </a:p>
          <a:p>
            <a:endParaRPr lang="en-US" dirty="0"/>
          </a:p>
        </p:txBody>
      </p:sp>
      <p:sp>
        <p:nvSpPr>
          <p:cNvPr id="4" name="Footer Placeholder 3">
            <a:extLst>
              <a:ext uri="{FF2B5EF4-FFF2-40B4-BE49-F238E27FC236}">
                <a16:creationId xmlns:a16="http://schemas.microsoft.com/office/drawing/2014/main" id="{28788475-6F19-8194-CFF6-97084D99BAFB}"/>
              </a:ext>
            </a:extLst>
          </p:cNvPr>
          <p:cNvSpPr>
            <a:spLocks noGrp="1"/>
          </p:cNvSpPr>
          <p:nvPr>
            <p:ph type="ftr" sz="quarter" idx="11"/>
          </p:nvPr>
        </p:nvSpPr>
        <p:spPr/>
        <p:txBody>
          <a:bodyPr/>
          <a:lstStyle/>
          <a:p>
            <a:pPr>
              <a:defRPr/>
            </a:pPr>
            <a:r>
              <a:rPr lang="en-US" altLang="en-US"/>
              <a:t>How to Pull CALPADS ODS Extracts for the Data Drilldown</a:t>
            </a:r>
          </a:p>
        </p:txBody>
      </p:sp>
    </p:spTree>
    <p:extLst>
      <p:ext uri="{BB962C8B-B14F-4D97-AF65-F5344CB8AC3E}">
        <p14:creationId xmlns:p14="http://schemas.microsoft.com/office/powerpoint/2010/main" val="14185656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4244B-831D-C942-62F7-702080530F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5FCE05-058C-A77E-34C1-2D0F3768482E}"/>
              </a:ext>
            </a:extLst>
          </p:cNvPr>
          <p:cNvSpPr>
            <a:spLocks noGrp="1"/>
          </p:cNvSpPr>
          <p:nvPr>
            <p:ph type="title"/>
          </p:nvPr>
        </p:nvSpPr>
        <p:spPr/>
        <p:txBody>
          <a:bodyPr/>
          <a:lstStyle/>
          <a:p>
            <a:r>
              <a:rPr lang="en-US" dirty="0"/>
              <a:t>SIRS – Things to note…</a:t>
            </a:r>
          </a:p>
        </p:txBody>
      </p:sp>
      <p:sp>
        <p:nvSpPr>
          <p:cNvPr id="3" name="Content Placeholder 2">
            <a:extLst>
              <a:ext uri="{FF2B5EF4-FFF2-40B4-BE49-F238E27FC236}">
                <a16:creationId xmlns:a16="http://schemas.microsoft.com/office/drawing/2014/main" id="{29994D5C-F58E-512C-D0B5-B863EC5AB3FF}"/>
              </a:ext>
            </a:extLst>
          </p:cNvPr>
          <p:cNvSpPr>
            <a:spLocks noGrp="1"/>
          </p:cNvSpPr>
          <p:nvPr>
            <p:ph idx="1"/>
          </p:nvPr>
        </p:nvSpPr>
        <p:spPr/>
        <p:txBody>
          <a:bodyPr>
            <a:normAutofit/>
          </a:bodyPr>
          <a:lstStyle/>
          <a:p>
            <a:r>
              <a:rPr lang="en-US" dirty="0"/>
              <a:t>This extract will give you all incident results for students reported by the LEA during the specified time period.</a:t>
            </a:r>
          </a:p>
          <a:p>
            <a:r>
              <a:rPr lang="en-US" dirty="0"/>
              <a:t>Although this extract contains ALL incident results – the only results that are used for purposes of the Data Drilldown tool are in- and out-of-school suspensions and expulsions.</a:t>
            </a:r>
          </a:p>
          <a:p>
            <a:r>
              <a:rPr lang="en-US" dirty="0"/>
              <a:t>Only results for students who were students with disabilities on the DATE OF THE INCIDENT are counted for purposes of the State Performance Plan/Annual Performance Report</a:t>
            </a:r>
          </a:p>
          <a:p>
            <a:pPr lvl="1"/>
            <a:r>
              <a:rPr lang="en-US" dirty="0"/>
              <a:t>The Incident Date is captured in the Student Incident (SINC) file which is NOT currently uploaded to the Data Drilldown tool</a:t>
            </a:r>
          </a:p>
        </p:txBody>
      </p:sp>
      <p:sp>
        <p:nvSpPr>
          <p:cNvPr id="4" name="Footer Placeholder 3">
            <a:extLst>
              <a:ext uri="{FF2B5EF4-FFF2-40B4-BE49-F238E27FC236}">
                <a16:creationId xmlns:a16="http://schemas.microsoft.com/office/drawing/2014/main" id="{95470BB4-8EDD-F94D-8526-FC89882332A5}"/>
              </a:ext>
            </a:extLst>
          </p:cNvPr>
          <p:cNvSpPr>
            <a:spLocks noGrp="1"/>
          </p:cNvSpPr>
          <p:nvPr>
            <p:ph type="ftr" sz="quarter" idx="11"/>
          </p:nvPr>
        </p:nvSpPr>
        <p:spPr/>
        <p:txBody>
          <a:bodyPr/>
          <a:lstStyle/>
          <a:p>
            <a:pPr>
              <a:defRPr/>
            </a:pPr>
            <a:r>
              <a:rPr lang="en-US" altLang="en-US"/>
              <a:t>How to Pull CALPADS ODS Extracts for the Data Drilldown</a:t>
            </a:r>
          </a:p>
        </p:txBody>
      </p:sp>
    </p:spTree>
    <p:extLst>
      <p:ext uri="{BB962C8B-B14F-4D97-AF65-F5344CB8AC3E}">
        <p14:creationId xmlns:p14="http://schemas.microsoft.com/office/powerpoint/2010/main" val="19565845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0A5E7-148C-EE68-CBE0-DFB8E54DE3B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6B9C3C6-D31F-D884-4E40-436ED60C6C0E}"/>
              </a:ext>
            </a:extLst>
          </p:cNvPr>
          <p:cNvPicPr>
            <a:picLocks noChangeAspect="1"/>
          </p:cNvPicPr>
          <p:nvPr/>
        </p:nvPicPr>
        <p:blipFill rotWithShape="1">
          <a:blip r:embed="rId3"/>
          <a:srcRect l="16988" t="6732" r="66875" b="36265"/>
          <a:stretch/>
        </p:blipFill>
        <p:spPr>
          <a:xfrm>
            <a:off x="6096000" y="1356634"/>
            <a:ext cx="4955209" cy="4922913"/>
          </a:xfrm>
          <a:prstGeom prst="rect">
            <a:avLst/>
          </a:prstGeom>
        </p:spPr>
      </p:pic>
      <p:sp>
        <p:nvSpPr>
          <p:cNvPr id="2" name="Title 1">
            <a:extLst>
              <a:ext uri="{FF2B5EF4-FFF2-40B4-BE49-F238E27FC236}">
                <a16:creationId xmlns:a16="http://schemas.microsoft.com/office/drawing/2014/main" id="{BCC055AB-BCF9-70DD-B7C6-2F0B9DB9F979}"/>
              </a:ext>
            </a:extLst>
          </p:cNvPr>
          <p:cNvSpPr>
            <a:spLocks noGrp="1"/>
          </p:cNvSpPr>
          <p:nvPr>
            <p:ph type="title"/>
          </p:nvPr>
        </p:nvSpPr>
        <p:spPr/>
        <p:txBody>
          <a:bodyPr/>
          <a:lstStyle/>
          <a:p>
            <a:r>
              <a:rPr lang="en-US" dirty="0"/>
              <a:t>SIRS – Analyzing </a:t>
            </a:r>
            <a:r>
              <a:rPr lang="en-US" b="1" dirty="0"/>
              <a:t>Current</a:t>
            </a:r>
            <a:r>
              <a:rPr lang="en-US" dirty="0"/>
              <a:t> Year Data</a:t>
            </a:r>
          </a:p>
        </p:txBody>
      </p:sp>
      <p:sp>
        <p:nvSpPr>
          <p:cNvPr id="3" name="Content Placeholder 2">
            <a:extLst>
              <a:ext uri="{FF2B5EF4-FFF2-40B4-BE49-F238E27FC236}">
                <a16:creationId xmlns:a16="http://schemas.microsoft.com/office/drawing/2014/main" id="{F7250D42-DB8E-B70B-94C9-29B6CE0D8451}"/>
              </a:ext>
            </a:extLst>
          </p:cNvPr>
          <p:cNvSpPr>
            <a:spLocks noGrp="1"/>
          </p:cNvSpPr>
          <p:nvPr>
            <p:ph idx="1"/>
          </p:nvPr>
        </p:nvSpPr>
        <p:spPr>
          <a:xfrm>
            <a:off x="838200" y="1825625"/>
            <a:ext cx="4744453" cy="4351338"/>
          </a:xfrm>
        </p:spPr>
        <p:txBody>
          <a:bodyPr>
            <a:normAutofit/>
          </a:bodyPr>
          <a:lstStyle/>
          <a:p>
            <a:r>
              <a:rPr lang="en-US" dirty="0"/>
              <a:t>Extract Filter Selections:</a:t>
            </a:r>
          </a:p>
          <a:p>
            <a:pPr lvl="1"/>
            <a:r>
              <a:rPr lang="en-US" dirty="0"/>
              <a:t>Select the applicable schools and remember to EXCLUDE ALL CHARTERS</a:t>
            </a:r>
          </a:p>
          <a:p>
            <a:pPr lvl="1"/>
            <a:r>
              <a:rPr lang="en-US" dirty="0"/>
              <a:t>Specify the current academic year</a:t>
            </a:r>
          </a:p>
          <a:p>
            <a:pPr lvl="1"/>
            <a:r>
              <a:rPr lang="en-US" b="1" dirty="0"/>
              <a:t>This will give you all incident results for students reported by the LEA during the specified academic year</a:t>
            </a:r>
          </a:p>
          <a:p>
            <a:endParaRPr lang="en-US" dirty="0"/>
          </a:p>
        </p:txBody>
      </p:sp>
      <p:sp>
        <p:nvSpPr>
          <p:cNvPr id="4" name="Footer Placeholder 3">
            <a:extLst>
              <a:ext uri="{FF2B5EF4-FFF2-40B4-BE49-F238E27FC236}">
                <a16:creationId xmlns:a16="http://schemas.microsoft.com/office/drawing/2014/main" id="{30FA68F7-0BEF-C9AB-B897-D46D7962867F}"/>
              </a:ext>
            </a:extLst>
          </p:cNvPr>
          <p:cNvSpPr>
            <a:spLocks noGrp="1"/>
          </p:cNvSpPr>
          <p:nvPr>
            <p:ph type="ftr" sz="quarter" idx="11"/>
          </p:nvPr>
        </p:nvSpPr>
        <p:spPr/>
        <p:txBody>
          <a:bodyPr/>
          <a:lstStyle/>
          <a:p>
            <a:pPr>
              <a:defRPr/>
            </a:pPr>
            <a:r>
              <a:rPr lang="en-US" altLang="en-US"/>
              <a:t>How to Pull CALPADS ODS Extracts for the Data Drilldown</a:t>
            </a:r>
          </a:p>
        </p:txBody>
      </p:sp>
      <p:sp>
        <p:nvSpPr>
          <p:cNvPr id="8" name="Rectangle 7">
            <a:extLst>
              <a:ext uri="{FF2B5EF4-FFF2-40B4-BE49-F238E27FC236}">
                <a16:creationId xmlns:a16="http://schemas.microsoft.com/office/drawing/2014/main" id="{9920A3FB-60FE-091C-8994-2A1C58DFFBAC}"/>
              </a:ext>
            </a:extLst>
          </p:cNvPr>
          <p:cNvSpPr/>
          <p:nvPr/>
        </p:nvSpPr>
        <p:spPr>
          <a:xfrm>
            <a:off x="6096000" y="4527919"/>
            <a:ext cx="2444289" cy="4627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75ABB498-E45B-EFD9-8F3A-1909ECF23282}"/>
              </a:ext>
            </a:extLst>
          </p:cNvPr>
          <p:cNvCxnSpPr/>
          <p:nvPr/>
        </p:nvCxnSpPr>
        <p:spPr>
          <a:xfrm>
            <a:off x="6835667" y="3818091"/>
            <a:ext cx="204055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93247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E7BFB-B13D-0E9F-7441-202F3889EE0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3714456-4D05-A242-D1CE-50D16EADCA8C}"/>
              </a:ext>
            </a:extLst>
          </p:cNvPr>
          <p:cNvPicPr>
            <a:picLocks noChangeAspect="1"/>
          </p:cNvPicPr>
          <p:nvPr/>
        </p:nvPicPr>
        <p:blipFill rotWithShape="1">
          <a:blip r:embed="rId3"/>
          <a:srcRect l="16626" t="5076" r="66875" b="36908"/>
          <a:stretch/>
        </p:blipFill>
        <p:spPr>
          <a:xfrm>
            <a:off x="5889081" y="1439619"/>
            <a:ext cx="5116770" cy="5060515"/>
          </a:xfrm>
          <a:prstGeom prst="rect">
            <a:avLst/>
          </a:prstGeom>
        </p:spPr>
      </p:pic>
      <p:sp>
        <p:nvSpPr>
          <p:cNvPr id="2" name="Title 1">
            <a:extLst>
              <a:ext uri="{FF2B5EF4-FFF2-40B4-BE49-F238E27FC236}">
                <a16:creationId xmlns:a16="http://schemas.microsoft.com/office/drawing/2014/main" id="{7C828C66-8F90-E553-B916-84B1E7EA645F}"/>
              </a:ext>
            </a:extLst>
          </p:cNvPr>
          <p:cNvSpPr>
            <a:spLocks noGrp="1"/>
          </p:cNvSpPr>
          <p:nvPr>
            <p:ph type="title"/>
          </p:nvPr>
        </p:nvSpPr>
        <p:spPr/>
        <p:txBody>
          <a:bodyPr/>
          <a:lstStyle/>
          <a:p>
            <a:r>
              <a:rPr lang="en-US" dirty="0"/>
              <a:t>SIRS – Analyzing </a:t>
            </a:r>
            <a:r>
              <a:rPr lang="en-US" b="1" dirty="0"/>
              <a:t>Prior </a:t>
            </a:r>
            <a:r>
              <a:rPr lang="en-US" dirty="0"/>
              <a:t>Year Data</a:t>
            </a:r>
          </a:p>
        </p:txBody>
      </p:sp>
      <p:sp>
        <p:nvSpPr>
          <p:cNvPr id="3" name="Content Placeholder 2">
            <a:extLst>
              <a:ext uri="{FF2B5EF4-FFF2-40B4-BE49-F238E27FC236}">
                <a16:creationId xmlns:a16="http://schemas.microsoft.com/office/drawing/2014/main" id="{3BB3FDF5-5596-267C-00D3-34EC242E2BF9}"/>
              </a:ext>
            </a:extLst>
          </p:cNvPr>
          <p:cNvSpPr>
            <a:spLocks noGrp="1"/>
          </p:cNvSpPr>
          <p:nvPr>
            <p:ph idx="1"/>
          </p:nvPr>
        </p:nvSpPr>
        <p:spPr>
          <a:xfrm>
            <a:off x="838200" y="1825625"/>
            <a:ext cx="4744453" cy="4351338"/>
          </a:xfrm>
        </p:spPr>
        <p:txBody>
          <a:bodyPr>
            <a:normAutofit/>
          </a:bodyPr>
          <a:lstStyle/>
          <a:p>
            <a:r>
              <a:rPr lang="en-US" dirty="0"/>
              <a:t>Extract Filter Selections:</a:t>
            </a:r>
          </a:p>
          <a:p>
            <a:pPr lvl="1"/>
            <a:r>
              <a:rPr lang="en-US" dirty="0"/>
              <a:t>Select the applicable schools and remember to EXCLUDE ALL CHARTERS</a:t>
            </a:r>
          </a:p>
          <a:p>
            <a:pPr lvl="1"/>
            <a:r>
              <a:rPr lang="en-US" dirty="0"/>
              <a:t>Specify the prior academic year</a:t>
            </a:r>
          </a:p>
          <a:p>
            <a:pPr lvl="1"/>
            <a:r>
              <a:rPr lang="en-US" b="1" dirty="0"/>
              <a:t>This will give you all incident results for students reported by the LEA during the specified academic year</a:t>
            </a:r>
          </a:p>
          <a:p>
            <a:endParaRPr lang="en-US" dirty="0"/>
          </a:p>
        </p:txBody>
      </p:sp>
      <p:sp>
        <p:nvSpPr>
          <p:cNvPr id="4" name="Footer Placeholder 3">
            <a:extLst>
              <a:ext uri="{FF2B5EF4-FFF2-40B4-BE49-F238E27FC236}">
                <a16:creationId xmlns:a16="http://schemas.microsoft.com/office/drawing/2014/main" id="{E1C98D25-FE83-9870-8E5D-8973C6DC0F32}"/>
              </a:ext>
            </a:extLst>
          </p:cNvPr>
          <p:cNvSpPr>
            <a:spLocks noGrp="1"/>
          </p:cNvSpPr>
          <p:nvPr>
            <p:ph type="ftr" sz="quarter" idx="11"/>
          </p:nvPr>
        </p:nvSpPr>
        <p:spPr/>
        <p:txBody>
          <a:bodyPr/>
          <a:lstStyle/>
          <a:p>
            <a:pPr>
              <a:defRPr/>
            </a:pPr>
            <a:r>
              <a:rPr lang="en-US" altLang="en-US"/>
              <a:t>How to Pull CALPADS ODS Extracts for the Data Drilldown</a:t>
            </a:r>
          </a:p>
        </p:txBody>
      </p:sp>
      <p:cxnSp>
        <p:nvCxnSpPr>
          <p:cNvPr id="10" name="Straight Arrow Connector 9">
            <a:extLst>
              <a:ext uri="{FF2B5EF4-FFF2-40B4-BE49-F238E27FC236}">
                <a16:creationId xmlns:a16="http://schemas.microsoft.com/office/drawing/2014/main" id="{A229BF75-3326-00A8-04DB-D69D92A3B2A9}"/>
              </a:ext>
            </a:extLst>
          </p:cNvPr>
          <p:cNvCxnSpPr/>
          <p:nvPr/>
        </p:nvCxnSpPr>
        <p:spPr>
          <a:xfrm>
            <a:off x="6742857" y="3948003"/>
            <a:ext cx="204055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BE06EA9-3634-8EF0-A949-18AF32C4A0F6}"/>
              </a:ext>
            </a:extLst>
          </p:cNvPr>
          <p:cNvSpPr/>
          <p:nvPr/>
        </p:nvSpPr>
        <p:spPr>
          <a:xfrm>
            <a:off x="5997467" y="4802752"/>
            <a:ext cx="2474504" cy="46270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8404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50671-B6F7-6779-20FE-E5E5CEFBE6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776637-FF90-86EC-DB9A-DC7195D87190}"/>
              </a:ext>
            </a:extLst>
          </p:cNvPr>
          <p:cNvSpPr>
            <a:spLocks noGrp="1"/>
          </p:cNvSpPr>
          <p:nvPr>
            <p:ph type="title"/>
          </p:nvPr>
        </p:nvSpPr>
        <p:spPr/>
        <p:txBody>
          <a:bodyPr/>
          <a:lstStyle/>
          <a:p>
            <a:r>
              <a:rPr lang="en-US" dirty="0"/>
              <a:t>Student Offense (SOFF) Extract</a:t>
            </a:r>
          </a:p>
        </p:txBody>
      </p:sp>
      <p:sp>
        <p:nvSpPr>
          <p:cNvPr id="3" name="Footer Placeholder 2">
            <a:extLst>
              <a:ext uri="{FF2B5EF4-FFF2-40B4-BE49-F238E27FC236}">
                <a16:creationId xmlns:a16="http://schemas.microsoft.com/office/drawing/2014/main" id="{A0300C6F-C122-A5CC-5BC3-E2A31A667CA1}"/>
              </a:ext>
            </a:extLst>
          </p:cNvPr>
          <p:cNvSpPr>
            <a:spLocks noGrp="1"/>
          </p:cNvSpPr>
          <p:nvPr>
            <p:ph type="ftr" sz="quarter" idx="11"/>
          </p:nvPr>
        </p:nvSpPr>
        <p:spPr/>
        <p:txBody>
          <a:bodyPr/>
          <a:lstStyle/>
          <a:p>
            <a:r>
              <a:rPr lang="en-US"/>
              <a:t>How to Pull CALPADS ODS Extracts for the Data Drilldown</a:t>
            </a:r>
            <a:endParaRPr lang="en-US" dirty="0"/>
          </a:p>
        </p:txBody>
      </p:sp>
    </p:spTree>
    <p:extLst>
      <p:ext uri="{BB962C8B-B14F-4D97-AF65-F5344CB8AC3E}">
        <p14:creationId xmlns:p14="http://schemas.microsoft.com/office/powerpoint/2010/main" val="41035234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C4E05-9941-F30A-0683-21BFC5468C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E321C5-2A5E-F757-6870-E50AA4295C60}"/>
              </a:ext>
            </a:extLst>
          </p:cNvPr>
          <p:cNvSpPr>
            <a:spLocks noGrp="1"/>
          </p:cNvSpPr>
          <p:nvPr>
            <p:ph type="title"/>
          </p:nvPr>
        </p:nvSpPr>
        <p:spPr/>
        <p:txBody>
          <a:bodyPr/>
          <a:lstStyle/>
          <a:p>
            <a:r>
              <a:rPr lang="en-US" dirty="0"/>
              <a:t>SOFF Purpose and Contents</a:t>
            </a:r>
          </a:p>
        </p:txBody>
      </p:sp>
      <p:sp>
        <p:nvSpPr>
          <p:cNvPr id="3" name="Content Placeholder 2">
            <a:extLst>
              <a:ext uri="{FF2B5EF4-FFF2-40B4-BE49-F238E27FC236}">
                <a16:creationId xmlns:a16="http://schemas.microsoft.com/office/drawing/2014/main" id="{C2B3E78B-0103-AABD-FA4A-2CC365F244CE}"/>
              </a:ext>
            </a:extLst>
          </p:cNvPr>
          <p:cNvSpPr>
            <a:spLocks noGrp="1"/>
          </p:cNvSpPr>
          <p:nvPr>
            <p:ph idx="1"/>
          </p:nvPr>
        </p:nvSpPr>
        <p:spPr/>
        <p:txBody>
          <a:bodyPr>
            <a:normAutofit/>
          </a:bodyPr>
          <a:lstStyle/>
          <a:p>
            <a:r>
              <a:rPr lang="en-US" dirty="0"/>
              <a:t>Captures all of the statutory offenses outlined in </a:t>
            </a:r>
            <a:r>
              <a:rPr lang="en-US" i="1" dirty="0"/>
              <a:t>Education Code </a:t>
            </a:r>
            <a:r>
              <a:rPr lang="en-US" dirty="0"/>
              <a:t>Sections 48900 and 48915 for a specific incident for a student.</a:t>
            </a:r>
          </a:p>
          <a:p>
            <a:pPr lvl="1"/>
            <a:r>
              <a:rPr lang="en-US" dirty="0"/>
              <a:t>A student may have multiple offenses for one incident</a:t>
            </a:r>
          </a:p>
          <a:p>
            <a:r>
              <a:rPr lang="en-US" dirty="0"/>
              <a:t>Contains students with disabilities as well as general education students.</a:t>
            </a:r>
          </a:p>
          <a:p>
            <a:endParaRPr lang="en-US" dirty="0"/>
          </a:p>
          <a:p>
            <a:pPr lvl="2"/>
            <a:endParaRPr lang="en-US" dirty="0"/>
          </a:p>
          <a:p>
            <a:endParaRPr lang="en-US" dirty="0"/>
          </a:p>
        </p:txBody>
      </p:sp>
      <p:sp>
        <p:nvSpPr>
          <p:cNvPr id="4" name="Footer Placeholder 3">
            <a:extLst>
              <a:ext uri="{FF2B5EF4-FFF2-40B4-BE49-F238E27FC236}">
                <a16:creationId xmlns:a16="http://schemas.microsoft.com/office/drawing/2014/main" id="{2AA2C35D-CFAA-094A-9C63-5F5F5696F791}"/>
              </a:ext>
            </a:extLst>
          </p:cNvPr>
          <p:cNvSpPr>
            <a:spLocks noGrp="1"/>
          </p:cNvSpPr>
          <p:nvPr>
            <p:ph type="ftr" sz="quarter" idx="11"/>
          </p:nvPr>
        </p:nvSpPr>
        <p:spPr/>
        <p:txBody>
          <a:bodyPr/>
          <a:lstStyle/>
          <a:p>
            <a:pPr>
              <a:defRPr/>
            </a:pPr>
            <a:r>
              <a:rPr lang="en-US" altLang="en-US"/>
              <a:t>How to Pull CALPADS ODS Extracts for the Data Drilldown</a:t>
            </a:r>
          </a:p>
        </p:txBody>
      </p:sp>
    </p:spTree>
    <p:extLst>
      <p:ext uri="{BB962C8B-B14F-4D97-AF65-F5344CB8AC3E}">
        <p14:creationId xmlns:p14="http://schemas.microsoft.com/office/powerpoint/2010/main" val="2462604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E78DF-4D06-DBD9-2CF2-47C49BE1B7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D9F7EB-0E8E-14B5-D06A-726936FCDF94}"/>
              </a:ext>
            </a:extLst>
          </p:cNvPr>
          <p:cNvSpPr>
            <a:spLocks noGrp="1"/>
          </p:cNvSpPr>
          <p:nvPr>
            <p:ph type="title"/>
          </p:nvPr>
        </p:nvSpPr>
        <p:spPr/>
        <p:txBody>
          <a:bodyPr/>
          <a:lstStyle/>
          <a:p>
            <a:r>
              <a:rPr lang="en-US" dirty="0"/>
              <a:t>SOFF – Things to note…</a:t>
            </a:r>
          </a:p>
        </p:txBody>
      </p:sp>
      <p:sp>
        <p:nvSpPr>
          <p:cNvPr id="3" name="Content Placeholder 2">
            <a:extLst>
              <a:ext uri="{FF2B5EF4-FFF2-40B4-BE49-F238E27FC236}">
                <a16:creationId xmlns:a16="http://schemas.microsoft.com/office/drawing/2014/main" id="{2603C3AA-BA53-0F51-06D8-B8599CBAEABE}"/>
              </a:ext>
            </a:extLst>
          </p:cNvPr>
          <p:cNvSpPr>
            <a:spLocks noGrp="1"/>
          </p:cNvSpPr>
          <p:nvPr>
            <p:ph idx="1"/>
          </p:nvPr>
        </p:nvSpPr>
        <p:spPr/>
        <p:txBody>
          <a:bodyPr>
            <a:normAutofit/>
          </a:bodyPr>
          <a:lstStyle/>
          <a:p>
            <a:r>
              <a:rPr lang="en-US" dirty="0"/>
              <a:t>This extract will give you all student offenses for students reported by the LEA during the specified academic year.</a:t>
            </a:r>
          </a:p>
          <a:p>
            <a:r>
              <a:rPr lang="en-US" dirty="0"/>
              <a:t>Only students whose incidents involved statutory offenses are included in this extract.</a:t>
            </a:r>
          </a:p>
          <a:p>
            <a:pPr marL="0" indent="0">
              <a:buNone/>
            </a:pPr>
            <a:endParaRPr lang="en-US" dirty="0"/>
          </a:p>
        </p:txBody>
      </p:sp>
      <p:sp>
        <p:nvSpPr>
          <p:cNvPr id="4" name="Footer Placeholder 3">
            <a:extLst>
              <a:ext uri="{FF2B5EF4-FFF2-40B4-BE49-F238E27FC236}">
                <a16:creationId xmlns:a16="http://schemas.microsoft.com/office/drawing/2014/main" id="{6A3A6354-842B-6F68-5BE9-9FFCDA6F6808}"/>
              </a:ext>
            </a:extLst>
          </p:cNvPr>
          <p:cNvSpPr>
            <a:spLocks noGrp="1"/>
          </p:cNvSpPr>
          <p:nvPr>
            <p:ph type="ftr" sz="quarter" idx="11"/>
          </p:nvPr>
        </p:nvSpPr>
        <p:spPr/>
        <p:txBody>
          <a:bodyPr/>
          <a:lstStyle/>
          <a:p>
            <a:pPr>
              <a:defRPr/>
            </a:pPr>
            <a:r>
              <a:rPr lang="en-US" altLang="en-US"/>
              <a:t>How to Pull CALPADS ODS Extracts for the Data Drilldown</a:t>
            </a:r>
          </a:p>
        </p:txBody>
      </p:sp>
    </p:spTree>
    <p:extLst>
      <p:ext uri="{BB962C8B-B14F-4D97-AF65-F5344CB8AC3E}">
        <p14:creationId xmlns:p14="http://schemas.microsoft.com/office/powerpoint/2010/main" val="3523857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2832C-64A3-F726-BB74-3E05AF5746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F8F074-0717-BA96-BF9E-292013F33C41}"/>
              </a:ext>
            </a:extLst>
          </p:cNvPr>
          <p:cNvSpPr>
            <a:spLocks noGrp="1"/>
          </p:cNvSpPr>
          <p:nvPr>
            <p:ph type="title"/>
          </p:nvPr>
        </p:nvSpPr>
        <p:spPr/>
        <p:txBody>
          <a:bodyPr/>
          <a:lstStyle/>
          <a:p>
            <a:r>
              <a:rPr lang="en-US" dirty="0"/>
              <a:t>LEA Data Drilldown Center (2)</a:t>
            </a:r>
          </a:p>
        </p:txBody>
      </p:sp>
      <p:pic>
        <p:nvPicPr>
          <p:cNvPr id="6" name="Content Placeholder 5">
            <a:extLst>
              <a:ext uri="{FF2B5EF4-FFF2-40B4-BE49-F238E27FC236}">
                <a16:creationId xmlns:a16="http://schemas.microsoft.com/office/drawing/2014/main" id="{61327743-9904-C4C6-18C8-6A3B6E985C73}"/>
              </a:ext>
            </a:extLst>
          </p:cNvPr>
          <p:cNvPicPr>
            <a:picLocks noGrp="1" noChangeAspect="1"/>
          </p:cNvPicPr>
          <p:nvPr>
            <p:ph idx="1"/>
          </p:nvPr>
        </p:nvPicPr>
        <p:blipFill rotWithShape="1">
          <a:blip r:embed="rId3"/>
          <a:srcRect l="59672" t="19828" r="12228" b="15082"/>
          <a:stretch/>
        </p:blipFill>
        <p:spPr>
          <a:xfrm>
            <a:off x="2482114" y="1546308"/>
            <a:ext cx="7227771" cy="4708645"/>
          </a:xfrm>
        </p:spPr>
      </p:pic>
      <p:sp>
        <p:nvSpPr>
          <p:cNvPr id="4" name="Footer Placeholder 3">
            <a:extLst>
              <a:ext uri="{FF2B5EF4-FFF2-40B4-BE49-F238E27FC236}">
                <a16:creationId xmlns:a16="http://schemas.microsoft.com/office/drawing/2014/main" id="{571896CB-C0D5-A0B9-670F-1B365FF3645B}"/>
              </a:ext>
            </a:extLst>
          </p:cNvPr>
          <p:cNvSpPr>
            <a:spLocks noGrp="1"/>
          </p:cNvSpPr>
          <p:nvPr>
            <p:ph type="ftr" sz="quarter" idx="11"/>
          </p:nvPr>
        </p:nvSpPr>
        <p:spPr/>
        <p:txBody>
          <a:bodyPr/>
          <a:lstStyle/>
          <a:p>
            <a:pPr>
              <a:defRPr/>
            </a:pPr>
            <a:r>
              <a:rPr lang="en-US" altLang="en-US"/>
              <a:t>How to Pull CALPADS ODS Extracts for the Data Drilldown</a:t>
            </a:r>
          </a:p>
        </p:txBody>
      </p:sp>
    </p:spTree>
    <p:extLst>
      <p:ext uri="{BB962C8B-B14F-4D97-AF65-F5344CB8AC3E}">
        <p14:creationId xmlns:p14="http://schemas.microsoft.com/office/powerpoint/2010/main" val="35456261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C184B-B599-8545-63EE-191EE679273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606FC7A-EE63-4682-60E6-ED03ACF84505}"/>
              </a:ext>
            </a:extLst>
          </p:cNvPr>
          <p:cNvPicPr>
            <a:picLocks noChangeAspect="1"/>
          </p:cNvPicPr>
          <p:nvPr/>
        </p:nvPicPr>
        <p:blipFill rotWithShape="1">
          <a:blip r:embed="rId3"/>
          <a:srcRect l="16898" t="6868" r="66875" b="35300"/>
          <a:stretch/>
        </p:blipFill>
        <p:spPr>
          <a:xfrm>
            <a:off x="5979629" y="1256200"/>
            <a:ext cx="5121320" cy="5133201"/>
          </a:xfrm>
          <a:prstGeom prst="rect">
            <a:avLst/>
          </a:prstGeom>
        </p:spPr>
      </p:pic>
      <p:sp>
        <p:nvSpPr>
          <p:cNvPr id="2" name="Title 1">
            <a:extLst>
              <a:ext uri="{FF2B5EF4-FFF2-40B4-BE49-F238E27FC236}">
                <a16:creationId xmlns:a16="http://schemas.microsoft.com/office/drawing/2014/main" id="{42AD3D93-3FC5-FF03-FD45-4D9ACFB77E2E}"/>
              </a:ext>
            </a:extLst>
          </p:cNvPr>
          <p:cNvSpPr>
            <a:spLocks noGrp="1"/>
          </p:cNvSpPr>
          <p:nvPr>
            <p:ph type="title"/>
          </p:nvPr>
        </p:nvSpPr>
        <p:spPr/>
        <p:txBody>
          <a:bodyPr/>
          <a:lstStyle/>
          <a:p>
            <a:r>
              <a:rPr lang="en-US" dirty="0"/>
              <a:t>SOFF – Analyzing </a:t>
            </a:r>
            <a:r>
              <a:rPr lang="en-US" b="1" dirty="0"/>
              <a:t>Current</a:t>
            </a:r>
            <a:r>
              <a:rPr lang="en-US" dirty="0"/>
              <a:t> Year Data</a:t>
            </a:r>
          </a:p>
        </p:txBody>
      </p:sp>
      <p:sp>
        <p:nvSpPr>
          <p:cNvPr id="3" name="Content Placeholder 2">
            <a:extLst>
              <a:ext uri="{FF2B5EF4-FFF2-40B4-BE49-F238E27FC236}">
                <a16:creationId xmlns:a16="http://schemas.microsoft.com/office/drawing/2014/main" id="{D08361ED-E67A-3279-14C4-71665B10A597}"/>
              </a:ext>
            </a:extLst>
          </p:cNvPr>
          <p:cNvSpPr>
            <a:spLocks noGrp="1"/>
          </p:cNvSpPr>
          <p:nvPr>
            <p:ph idx="1"/>
          </p:nvPr>
        </p:nvSpPr>
        <p:spPr>
          <a:xfrm>
            <a:off x="838200" y="1825625"/>
            <a:ext cx="4744453" cy="4351338"/>
          </a:xfrm>
        </p:spPr>
        <p:txBody>
          <a:bodyPr>
            <a:normAutofit/>
          </a:bodyPr>
          <a:lstStyle/>
          <a:p>
            <a:r>
              <a:rPr lang="en-US" dirty="0"/>
              <a:t>Extract Filter Selections:</a:t>
            </a:r>
          </a:p>
          <a:p>
            <a:pPr lvl="1"/>
            <a:r>
              <a:rPr lang="en-US" dirty="0"/>
              <a:t>Select the applicable schools and remember to EXCLUDE ALL CHARTERS</a:t>
            </a:r>
          </a:p>
          <a:p>
            <a:pPr lvl="1"/>
            <a:r>
              <a:rPr lang="en-US" dirty="0"/>
              <a:t>Specify the current academic year</a:t>
            </a:r>
          </a:p>
          <a:p>
            <a:pPr lvl="1"/>
            <a:r>
              <a:rPr lang="en-US" b="1" dirty="0"/>
              <a:t>This will give you all incident results for students reported by the LEA during the specified academic year</a:t>
            </a:r>
          </a:p>
          <a:p>
            <a:endParaRPr lang="en-US" dirty="0"/>
          </a:p>
        </p:txBody>
      </p:sp>
      <p:sp>
        <p:nvSpPr>
          <p:cNvPr id="4" name="Footer Placeholder 3">
            <a:extLst>
              <a:ext uri="{FF2B5EF4-FFF2-40B4-BE49-F238E27FC236}">
                <a16:creationId xmlns:a16="http://schemas.microsoft.com/office/drawing/2014/main" id="{803C76DF-590A-3127-76F1-E5C238C5D78A}"/>
              </a:ext>
            </a:extLst>
          </p:cNvPr>
          <p:cNvSpPr>
            <a:spLocks noGrp="1"/>
          </p:cNvSpPr>
          <p:nvPr>
            <p:ph type="ftr" sz="quarter" idx="11"/>
          </p:nvPr>
        </p:nvSpPr>
        <p:spPr/>
        <p:txBody>
          <a:bodyPr/>
          <a:lstStyle/>
          <a:p>
            <a:pPr>
              <a:defRPr/>
            </a:pPr>
            <a:r>
              <a:rPr lang="en-US" altLang="en-US"/>
              <a:t>How to Pull CALPADS ODS Extracts for the Data Drilldown</a:t>
            </a:r>
          </a:p>
        </p:txBody>
      </p:sp>
      <p:sp>
        <p:nvSpPr>
          <p:cNvPr id="8" name="Rectangle 7">
            <a:extLst>
              <a:ext uri="{FF2B5EF4-FFF2-40B4-BE49-F238E27FC236}">
                <a16:creationId xmlns:a16="http://schemas.microsoft.com/office/drawing/2014/main" id="{47A41EEF-09B9-A22B-8B19-C6E2916B6672}"/>
              </a:ext>
            </a:extLst>
          </p:cNvPr>
          <p:cNvSpPr/>
          <p:nvPr/>
        </p:nvSpPr>
        <p:spPr>
          <a:xfrm>
            <a:off x="6096000" y="4536378"/>
            <a:ext cx="4887817" cy="4627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296B506B-6EBF-2A4C-4FDC-F559E4E09DCD}"/>
              </a:ext>
            </a:extLst>
          </p:cNvPr>
          <p:cNvCxnSpPr/>
          <p:nvPr/>
        </p:nvCxnSpPr>
        <p:spPr>
          <a:xfrm>
            <a:off x="6758549" y="3641821"/>
            <a:ext cx="204055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47587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9DE1D-15D7-0D2A-22E8-66C849D9070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00F7520-4EF1-9B8E-6D71-86FEA1FD01C1}"/>
              </a:ext>
            </a:extLst>
          </p:cNvPr>
          <p:cNvPicPr>
            <a:picLocks noChangeAspect="1"/>
          </p:cNvPicPr>
          <p:nvPr/>
        </p:nvPicPr>
        <p:blipFill rotWithShape="1">
          <a:blip r:embed="rId3"/>
          <a:srcRect l="16536" t="8153" r="66875" b="34864"/>
          <a:stretch/>
        </p:blipFill>
        <p:spPr>
          <a:xfrm>
            <a:off x="5582652" y="1322024"/>
            <a:ext cx="5218464" cy="5041559"/>
          </a:xfrm>
          <a:prstGeom prst="rect">
            <a:avLst/>
          </a:prstGeom>
        </p:spPr>
      </p:pic>
      <p:sp>
        <p:nvSpPr>
          <p:cNvPr id="2" name="Title 1">
            <a:extLst>
              <a:ext uri="{FF2B5EF4-FFF2-40B4-BE49-F238E27FC236}">
                <a16:creationId xmlns:a16="http://schemas.microsoft.com/office/drawing/2014/main" id="{3A58B802-E4ED-B708-6123-D752E7E92013}"/>
              </a:ext>
            </a:extLst>
          </p:cNvPr>
          <p:cNvSpPr>
            <a:spLocks noGrp="1"/>
          </p:cNvSpPr>
          <p:nvPr>
            <p:ph type="title"/>
          </p:nvPr>
        </p:nvSpPr>
        <p:spPr/>
        <p:txBody>
          <a:bodyPr/>
          <a:lstStyle/>
          <a:p>
            <a:r>
              <a:rPr lang="en-US" dirty="0"/>
              <a:t>SOFF – Analyzing </a:t>
            </a:r>
            <a:r>
              <a:rPr lang="en-US" b="1" dirty="0"/>
              <a:t>Prior </a:t>
            </a:r>
            <a:r>
              <a:rPr lang="en-US" dirty="0"/>
              <a:t>Year Data</a:t>
            </a:r>
          </a:p>
        </p:txBody>
      </p:sp>
      <p:sp>
        <p:nvSpPr>
          <p:cNvPr id="3" name="Content Placeholder 2">
            <a:extLst>
              <a:ext uri="{FF2B5EF4-FFF2-40B4-BE49-F238E27FC236}">
                <a16:creationId xmlns:a16="http://schemas.microsoft.com/office/drawing/2014/main" id="{1BF0ECF9-BC3D-1550-C280-B0059D68D479}"/>
              </a:ext>
            </a:extLst>
          </p:cNvPr>
          <p:cNvSpPr>
            <a:spLocks noGrp="1"/>
          </p:cNvSpPr>
          <p:nvPr>
            <p:ph idx="1"/>
          </p:nvPr>
        </p:nvSpPr>
        <p:spPr>
          <a:xfrm>
            <a:off x="838200" y="1825625"/>
            <a:ext cx="4744453" cy="4351338"/>
          </a:xfrm>
        </p:spPr>
        <p:txBody>
          <a:bodyPr>
            <a:normAutofit/>
          </a:bodyPr>
          <a:lstStyle/>
          <a:p>
            <a:r>
              <a:rPr lang="en-US" dirty="0"/>
              <a:t>Extract Filter Selections:</a:t>
            </a:r>
          </a:p>
          <a:p>
            <a:pPr lvl="1"/>
            <a:r>
              <a:rPr lang="en-US" dirty="0"/>
              <a:t>Select the applicable schools and remember to EXCLUDE ALL CHARTERS</a:t>
            </a:r>
          </a:p>
          <a:p>
            <a:pPr lvl="1"/>
            <a:r>
              <a:rPr lang="en-US" dirty="0"/>
              <a:t>Specify the prior academic year</a:t>
            </a:r>
          </a:p>
          <a:p>
            <a:pPr lvl="1"/>
            <a:r>
              <a:rPr lang="en-US" b="1" dirty="0"/>
              <a:t>This will give you all incident results for students reported by the LEA during the specified academic year</a:t>
            </a:r>
          </a:p>
          <a:p>
            <a:endParaRPr lang="en-US" dirty="0"/>
          </a:p>
        </p:txBody>
      </p:sp>
      <p:sp>
        <p:nvSpPr>
          <p:cNvPr id="4" name="Footer Placeholder 3">
            <a:extLst>
              <a:ext uri="{FF2B5EF4-FFF2-40B4-BE49-F238E27FC236}">
                <a16:creationId xmlns:a16="http://schemas.microsoft.com/office/drawing/2014/main" id="{C113712E-D211-53F7-8EF4-FB18C82CF11F}"/>
              </a:ext>
            </a:extLst>
          </p:cNvPr>
          <p:cNvSpPr>
            <a:spLocks noGrp="1"/>
          </p:cNvSpPr>
          <p:nvPr>
            <p:ph type="ftr" sz="quarter" idx="11"/>
          </p:nvPr>
        </p:nvSpPr>
        <p:spPr/>
        <p:txBody>
          <a:bodyPr/>
          <a:lstStyle/>
          <a:p>
            <a:pPr>
              <a:defRPr/>
            </a:pPr>
            <a:r>
              <a:rPr lang="en-US" altLang="en-US"/>
              <a:t>How to Pull CALPADS ODS Extracts for the Data Drilldown</a:t>
            </a:r>
          </a:p>
        </p:txBody>
      </p:sp>
      <p:cxnSp>
        <p:nvCxnSpPr>
          <p:cNvPr id="10" name="Straight Arrow Connector 9">
            <a:extLst>
              <a:ext uri="{FF2B5EF4-FFF2-40B4-BE49-F238E27FC236}">
                <a16:creationId xmlns:a16="http://schemas.microsoft.com/office/drawing/2014/main" id="{382AF601-7782-0500-396D-5D926EF5E56A}"/>
              </a:ext>
            </a:extLst>
          </p:cNvPr>
          <p:cNvCxnSpPr/>
          <p:nvPr/>
        </p:nvCxnSpPr>
        <p:spPr>
          <a:xfrm>
            <a:off x="6431417" y="3672581"/>
            <a:ext cx="204055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B8F4BB8-09D3-391F-D585-DBE8D2649328}"/>
              </a:ext>
            </a:extLst>
          </p:cNvPr>
          <p:cNvSpPr/>
          <p:nvPr/>
        </p:nvSpPr>
        <p:spPr>
          <a:xfrm>
            <a:off x="5678896" y="4514746"/>
            <a:ext cx="5018482" cy="46270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44117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E8E3E-1E18-2D83-FA08-38446F01B33C}"/>
              </a:ext>
            </a:extLst>
          </p:cNvPr>
          <p:cNvSpPr>
            <a:spLocks noGrp="1"/>
          </p:cNvSpPr>
          <p:nvPr>
            <p:ph type="title"/>
          </p:nvPr>
        </p:nvSpPr>
        <p:spPr>
          <a:xfrm>
            <a:off x="838200" y="-123389"/>
            <a:ext cx="10515600" cy="1325563"/>
          </a:xfrm>
        </p:spPr>
        <p:txBody>
          <a:bodyPr/>
          <a:lstStyle/>
          <a:p>
            <a:r>
              <a:rPr lang="en-US" dirty="0">
                <a:latin typeface="Arial"/>
                <a:cs typeface="Arial"/>
              </a:rPr>
              <a:t>Resources</a:t>
            </a:r>
            <a:endParaRPr lang="en-US" dirty="0"/>
          </a:p>
        </p:txBody>
      </p:sp>
      <p:sp>
        <p:nvSpPr>
          <p:cNvPr id="3" name="Content Placeholder 2">
            <a:extLst>
              <a:ext uri="{FF2B5EF4-FFF2-40B4-BE49-F238E27FC236}">
                <a16:creationId xmlns:a16="http://schemas.microsoft.com/office/drawing/2014/main" id="{749A74A2-5B19-9271-2776-ACDD29632D3B}"/>
              </a:ext>
            </a:extLst>
          </p:cNvPr>
          <p:cNvSpPr>
            <a:spLocks noGrp="1"/>
          </p:cNvSpPr>
          <p:nvPr>
            <p:ph sz="quarter" idx="11"/>
          </p:nvPr>
        </p:nvSpPr>
        <p:spPr>
          <a:xfrm>
            <a:off x="414869" y="989557"/>
            <a:ext cx="11353798" cy="5447102"/>
          </a:xfrm>
        </p:spPr>
        <p:txBody>
          <a:bodyPr vert="horz" lIns="91440" tIns="45720" rIns="91440" bIns="45720" rtlCol="0" anchor="t">
            <a:normAutofit/>
          </a:bodyPr>
          <a:lstStyle/>
          <a:p>
            <a:r>
              <a:rPr lang="en-US" dirty="0"/>
              <a:t>CALPADS User Manual – ODS Extract Documentation:  </a:t>
            </a:r>
            <a:r>
              <a:rPr lang="en-US" dirty="0">
                <a:hlinkClick r:id="rId3"/>
              </a:rPr>
              <a:t>https://documentation.calpads.org/Extracts/ODSExtract/#ods-extract</a:t>
            </a:r>
            <a:r>
              <a:rPr lang="en-US" dirty="0"/>
              <a:t> </a:t>
            </a:r>
          </a:p>
        </p:txBody>
      </p:sp>
      <p:sp>
        <p:nvSpPr>
          <p:cNvPr id="4" name="Footer Placeholder 3">
            <a:extLst>
              <a:ext uri="{FF2B5EF4-FFF2-40B4-BE49-F238E27FC236}">
                <a16:creationId xmlns:a16="http://schemas.microsoft.com/office/drawing/2014/main" id="{DB930F44-9F92-1DFD-9090-0880FAE28156}"/>
              </a:ext>
            </a:extLst>
          </p:cNvPr>
          <p:cNvSpPr>
            <a:spLocks noGrp="1"/>
          </p:cNvSpPr>
          <p:nvPr>
            <p:ph type="ftr" sz="quarter" idx="12"/>
          </p:nvPr>
        </p:nvSpPr>
        <p:spPr>
          <a:xfrm>
            <a:off x="3923578" y="6359880"/>
            <a:ext cx="4342404" cy="365125"/>
          </a:xfrm>
        </p:spPr>
        <p:txBody>
          <a:bodyPr/>
          <a:lstStyle/>
          <a:p>
            <a:r>
              <a:rPr lang="en-US"/>
              <a:t>How to Pull CALPADS ODS Extracts for the Data Drilldown</a:t>
            </a:r>
            <a:endParaRPr lang="en-US" dirty="0"/>
          </a:p>
        </p:txBody>
      </p:sp>
    </p:spTree>
    <p:extLst>
      <p:ext uri="{BB962C8B-B14F-4D97-AF65-F5344CB8AC3E}">
        <p14:creationId xmlns:p14="http://schemas.microsoft.com/office/powerpoint/2010/main" val="1933795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6240A-A805-8A04-0B80-17B82C659A0E}"/>
              </a:ext>
            </a:extLst>
          </p:cNvPr>
          <p:cNvSpPr>
            <a:spLocks noGrp="1"/>
          </p:cNvSpPr>
          <p:nvPr>
            <p:ph type="title"/>
          </p:nvPr>
        </p:nvSpPr>
        <p:spPr/>
        <p:txBody>
          <a:bodyPr/>
          <a:lstStyle/>
          <a:p>
            <a:r>
              <a:rPr lang="en-US" dirty="0"/>
              <a:t>What are CALPADS Operational Data Store (real time) Extracts?</a:t>
            </a:r>
          </a:p>
        </p:txBody>
      </p:sp>
      <p:sp>
        <p:nvSpPr>
          <p:cNvPr id="3" name="Content Placeholder 2">
            <a:extLst>
              <a:ext uri="{FF2B5EF4-FFF2-40B4-BE49-F238E27FC236}">
                <a16:creationId xmlns:a16="http://schemas.microsoft.com/office/drawing/2014/main" id="{5E68D5F5-FAAA-38B1-01EB-2F5422BABDAB}"/>
              </a:ext>
            </a:extLst>
          </p:cNvPr>
          <p:cNvSpPr>
            <a:spLocks noGrp="1"/>
          </p:cNvSpPr>
          <p:nvPr>
            <p:ph idx="1"/>
          </p:nvPr>
        </p:nvSpPr>
        <p:spPr/>
        <p:txBody>
          <a:bodyPr>
            <a:normAutofit lnSpcReduction="10000"/>
          </a:bodyPr>
          <a:lstStyle/>
          <a:p>
            <a:r>
              <a:rPr lang="en-US" dirty="0"/>
              <a:t>All local educational agencies (LEAs) can extract any data they have submitted to CALPADS based on the most current real-time data in CALPADS</a:t>
            </a:r>
          </a:p>
          <a:p>
            <a:r>
              <a:rPr lang="en-US" dirty="0"/>
              <a:t>These extracts are CSV or text files that the LEA can request from the Extracts menu in CALPADS</a:t>
            </a:r>
          </a:p>
          <a:p>
            <a:r>
              <a:rPr lang="en-US" dirty="0"/>
              <a:t>The parameters of the data in each extract can be defined by the user in the filter selection screens for each extract</a:t>
            </a:r>
          </a:p>
          <a:p>
            <a:pPr lvl="1"/>
            <a:r>
              <a:rPr lang="en-US" dirty="0"/>
              <a:t>These parameters will vary depending on what the LEA is trying to accomplish in the LEA Data Drilldown tool:</a:t>
            </a:r>
          </a:p>
          <a:p>
            <a:pPr lvl="2"/>
            <a:r>
              <a:rPr lang="en-US" b="1" dirty="0"/>
              <a:t>Analysis of current year data for projection purposes</a:t>
            </a:r>
            <a:r>
              <a:rPr lang="en-US" dirty="0"/>
              <a:t>; or</a:t>
            </a:r>
          </a:p>
          <a:p>
            <a:pPr lvl="2"/>
            <a:r>
              <a:rPr lang="en-US" b="1" dirty="0"/>
              <a:t>Analysis of prior year data </a:t>
            </a:r>
            <a:r>
              <a:rPr lang="en-US" dirty="0"/>
              <a:t>to understand the data in the Annual Determination Letter or Annual Performance Report</a:t>
            </a:r>
          </a:p>
        </p:txBody>
      </p:sp>
      <p:sp>
        <p:nvSpPr>
          <p:cNvPr id="4" name="Footer Placeholder 3">
            <a:extLst>
              <a:ext uri="{FF2B5EF4-FFF2-40B4-BE49-F238E27FC236}">
                <a16:creationId xmlns:a16="http://schemas.microsoft.com/office/drawing/2014/main" id="{0848B4E1-144F-3CA5-A4C4-74ECADC829AA}"/>
              </a:ext>
            </a:extLst>
          </p:cNvPr>
          <p:cNvSpPr>
            <a:spLocks noGrp="1"/>
          </p:cNvSpPr>
          <p:nvPr>
            <p:ph type="ftr" sz="quarter" idx="11"/>
          </p:nvPr>
        </p:nvSpPr>
        <p:spPr/>
        <p:txBody>
          <a:bodyPr/>
          <a:lstStyle/>
          <a:p>
            <a:pPr>
              <a:defRPr/>
            </a:pPr>
            <a:r>
              <a:rPr lang="en-US" altLang="en-US"/>
              <a:t>How to Pull CALPADS ODS Extracts for the Data Drilldown</a:t>
            </a:r>
          </a:p>
        </p:txBody>
      </p:sp>
    </p:spTree>
    <p:extLst>
      <p:ext uri="{BB962C8B-B14F-4D97-AF65-F5344CB8AC3E}">
        <p14:creationId xmlns:p14="http://schemas.microsoft.com/office/powerpoint/2010/main" val="3961054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8B7A9-193F-D048-E191-97AA521A9450}"/>
              </a:ext>
            </a:extLst>
          </p:cNvPr>
          <p:cNvSpPr>
            <a:spLocks noGrp="1"/>
          </p:cNvSpPr>
          <p:nvPr>
            <p:ph type="title"/>
          </p:nvPr>
        </p:nvSpPr>
        <p:spPr/>
        <p:txBody>
          <a:bodyPr/>
          <a:lstStyle/>
          <a:p>
            <a:r>
              <a:rPr lang="en-US" dirty="0"/>
              <a:t>Should LEAs ever use the “Active Student” filter option?</a:t>
            </a:r>
          </a:p>
        </p:txBody>
      </p:sp>
      <p:sp>
        <p:nvSpPr>
          <p:cNvPr id="3" name="Content Placeholder 2">
            <a:extLst>
              <a:ext uri="{FF2B5EF4-FFF2-40B4-BE49-F238E27FC236}">
                <a16:creationId xmlns:a16="http://schemas.microsoft.com/office/drawing/2014/main" id="{2A450DFA-6383-9293-0824-863EE5F55766}"/>
              </a:ext>
            </a:extLst>
          </p:cNvPr>
          <p:cNvSpPr>
            <a:spLocks noGrp="1"/>
          </p:cNvSpPr>
          <p:nvPr>
            <p:ph idx="1"/>
          </p:nvPr>
        </p:nvSpPr>
        <p:spPr>
          <a:xfrm>
            <a:off x="838200" y="1825625"/>
            <a:ext cx="5456722" cy="4351338"/>
          </a:xfrm>
        </p:spPr>
        <p:txBody>
          <a:bodyPr/>
          <a:lstStyle/>
          <a:p>
            <a:r>
              <a:rPr lang="en-US" dirty="0"/>
              <a:t>Using the “Active Student” option will ONLY extract students who are actively enrolled based on the date the extract is being requested; therefore </a:t>
            </a:r>
            <a:r>
              <a:rPr lang="en-US" b="1" dirty="0"/>
              <a:t>we do not recommend</a:t>
            </a:r>
            <a:r>
              <a:rPr lang="en-US" dirty="0"/>
              <a:t> downloading these extracts using the “Active Student” filter option for purposes of the IDC Data Drilldown</a:t>
            </a:r>
          </a:p>
        </p:txBody>
      </p:sp>
      <p:sp>
        <p:nvSpPr>
          <p:cNvPr id="4" name="Footer Placeholder 3">
            <a:extLst>
              <a:ext uri="{FF2B5EF4-FFF2-40B4-BE49-F238E27FC236}">
                <a16:creationId xmlns:a16="http://schemas.microsoft.com/office/drawing/2014/main" id="{CA22247F-602C-DFB0-2FFD-7DEEF4B67525}"/>
              </a:ext>
            </a:extLst>
          </p:cNvPr>
          <p:cNvSpPr>
            <a:spLocks noGrp="1"/>
          </p:cNvSpPr>
          <p:nvPr>
            <p:ph type="ftr" sz="quarter" idx="11"/>
          </p:nvPr>
        </p:nvSpPr>
        <p:spPr/>
        <p:txBody>
          <a:bodyPr/>
          <a:lstStyle/>
          <a:p>
            <a:pPr>
              <a:defRPr/>
            </a:pPr>
            <a:r>
              <a:rPr lang="en-US" altLang="en-US"/>
              <a:t>How to Pull CALPADS ODS Extracts for the Data Drilldown</a:t>
            </a:r>
          </a:p>
        </p:txBody>
      </p:sp>
      <p:pic>
        <p:nvPicPr>
          <p:cNvPr id="6" name="Picture 5">
            <a:extLst>
              <a:ext uri="{FF2B5EF4-FFF2-40B4-BE49-F238E27FC236}">
                <a16:creationId xmlns:a16="http://schemas.microsoft.com/office/drawing/2014/main" id="{789B01AD-A749-B0A0-6EB7-41F1FC6716C0}"/>
              </a:ext>
            </a:extLst>
          </p:cNvPr>
          <p:cNvPicPr>
            <a:picLocks noChangeAspect="1"/>
          </p:cNvPicPr>
          <p:nvPr/>
        </p:nvPicPr>
        <p:blipFill rotWithShape="1">
          <a:blip r:embed="rId3"/>
          <a:srcRect l="62605" t="12877" r="12448" b="8807"/>
          <a:stretch/>
        </p:blipFill>
        <p:spPr>
          <a:xfrm>
            <a:off x="7632834" y="2156058"/>
            <a:ext cx="3041583" cy="2685449"/>
          </a:xfrm>
          <a:prstGeom prst="rect">
            <a:avLst/>
          </a:prstGeom>
        </p:spPr>
      </p:pic>
    </p:spTree>
    <p:extLst>
      <p:ext uri="{BB962C8B-B14F-4D97-AF65-F5344CB8AC3E}">
        <p14:creationId xmlns:p14="http://schemas.microsoft.com/office/powerpoint/2010/main" val="1354373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3974-2869-BA88-D8C6-5A630A43939F}"/>
              </a:ext>
            </a:extLst>
          </p:cNvPr>
          <p:cNvSpPr>
            <a:spLocks noGrp="1"/>
          </p:cNvSpPr>
          <p:nvPr>
            <p:ph type="title"/>
          </p:nvPr>
        </p:nvSpPr>
        <p:spPr/>
        <p:txBody>
          <a:bodyPr/>
          <a:lstStyle/>
          <a:p>
            <a:r>
              <a:rPr lang="en-US" dirty="0"/>
              <a:t>CALPADS Extract Screen</a:t>
            </a:r>
          </a:p>
        </p:txBody>
      </p:sp>
      <p:pic>
        <p:nvPicPr>
          <p:cNvPr id="6" name="Content Placeholder 5">
            <a:extLst>
              <a:ext uri="{FF2B5EF4-FFF2-40B4-BE49-F238E27FC236}">
                <a16:creationId xmlns:a16="http://schemas.microsoft.com/office/drawing/2014/main" id="{4B917166-F9FB-A78F-8969-9CA58B40E951}"/>
              </a:ext>
            </a:extLst>
          </p:cNvPr>
          <p:cNvPicPr>
            <a:picLocks noGrp="1" noChangeAspect="1"/>
          </p:cNvPicPr>
          <p:nvPr>
            <p:ph idx="1"/>
          </p:nvPr>
        </p:nvPicPr>
        <p:blipFill rotWithShape="1">
          <a:blip r:embed="rId3"/>
          <a:srcRect t="6810" r="52044" b="3040"/>
          <a:stretch/>
        </p:blipFill>
        <p:spPr>
          <a:xfrm>
            <a:off x="1386840" y="1593493"/>
            <a:ext cx="9008444" cy="4762857"/>
          </a:xfrm>
        </p:spPr>
      </p:pic>
      <p:sp>
        <p:nvSpPr>
          <p:cNvPr id="4" name="Footer Placeholder 3">
            <a:extLst>
              <a:ext uri="{FF2B5EF4-FFF2-40B4-BE49-F238E27FC236}">
                <a16:creationId xmlns:a16="http://schemas.microsoft.com/office/drawing/2014/main" id="{251BD135-C735-9310-A6AF-71D0FBD3BD82}"/>
              </a:ext>
            </a:extLst>
          </p:cNvPr>
          <p:cNvSpPr>
            <a:spLocks noGrp="1"/>
          </p:cNvSpPr>
          <p:nvPr>
            <p:ph type="ftr" sz="quarter" idx="11"/>
          </p:nvPr>
        </p:nvSpPr>
        <p:spPr/>
        <p:txBody>
          <a:bodyPr/>
          <a:lstStyle/>
          <a:p>
            <a:pPr>
              <a:defRPr/>
            </a:pPr>
            <a:r>
              <a:rPr lang="en-US" altLang="en-US"/>
              <a:t>How to Pull CALPADS ODS Extracts for the Data Drilldown</a:t>
            </a:r>
          </a:p>
        </p:txBody>
      </p:sp>
      <p:sp>
        <p:nvSpPr>
          <p:cNvPr id="7" name="Rectangle 6">
            <a:extLst>
              <a:ext uri="{FF2B5EF4-FFF2-40B4-BE49-F238E27FC236}">
                <a16:creationId xmlns:a16="http://schemas.microsoft.com/office/drawing/2014/main" id="{7F83C436-1F4E-9DE2-0F79-3BF1415A45F1}"/>
              </a:ext>
            </a:extLst>
          </p:cNvPr>
          <p:cNvSpPr/>
          <p:nvPr/>
        </p:nvSpPr>
        <p:spPr>
          <a:xfrm>
            <a:off x="1376413" y="2810577"/>
            <a:ext cx="1020278" cy="20213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559048D-5571-D8C6-0DE2-BE7B429484A2}"/>
              </a:ext>
            </a:extLst>
          </p:cNvPr>
          <p:cNvSpPr/>
          <p:nvPr/>
        </p:nvSpPr>
        <p:spPr>
          <a:xfrm>
            <a:off x="4945781" y="2817991"/>
            <a:ext cx="540619" cy="19471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735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F7701-C0D0-0034-270E-BF3A851BDEAE}"/>
              </a:ext>
            </a:extLst>
          </p:cNvPr>
          <p:cNvSpPr>
            <a:spLocks noGrp="1"/>
          </p:cNvSpPr>
          <p:nvPr>
            <p:ph type="title"/>
          </p:nvPr>
        </p:nvSpPr>
        <p:spPr/>
        <p:txBody>
          <a:bodyPr/>
          <a:lstStyle/>
          <a:p>
            <a:r>
              <a:rPr lang="en-US" dirty="0"/>
              <a:t>SSID Enrollment (SENR) Extract</a:t>
            </a:r>
          </a:p>
        </p:txBody>
      </p:sp>
      <p:sp>
        <p:nvSpPr>
          <p:cNvPr id="3" name="Footer Placeholder 2">
            <a:extLst>
              <a:ext uri="{FF2B5EF4-FFF2-40B4-BE49-F238E27FC236}">
                <a16:creationId xmlns:a16="http://schemas.microsoft.com/office/drawing/2014/main" id="{DCAD30C3-8536-FC85-FB5F-ECB775263F72}"/>
              </a:ext>
            </a:extLst>
          </p:cNvPr>
          <p:cNvSpPr>
            <a:spLocks noGrp="1"/>
          </p:cNvSpPr>
          <p:nvPr>
            <p:ph type="ftr" sz="quarter" idx="11"/>
          </p:nvPr>
        </p:nvSpPr>
        <p:spPr/>
        <p:txBody>
          <a:bodyPr/>
          <a:lstStyle/>
          <a:p>
            <a:r>
              <a:rPr lang="en-US"/>
              <a:t>How to Pull CALPADS ODS Extracts for the Data Drilldown</a:t>
            </a:r>
            <a:endParaRPr lang="en-US" dirty="0"/>
          </a:p>
        </p:txBody>
      </p:sp>
    </p:spTree>
    <p:extLst>
      <p:ext uri="{BB962C8B-B14F-4D97-AF65-F5344CB8AC3E}">
        <p14:creationId xmlns:p14="http://schemas.microsoft.com/office/powerpoint/2010/main" val="385485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AU Slide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A65478-4E53-44C8-A41C-D7DF3A13DA49}" vid="{78F3B484-26D0-4A84-90DB-B84BFBF9E451}"/>
    </a:ext>
  </a:extLst>
</a:theme>
</file>

<file path=ppt/theme/theme3.xml><?xml version="1.0" encoding="utf-8"?>
<a:theme xmlns:a="http://schemas.openxmlformats.org/drawingml/2006/main" name="ADAD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North-South.potx" id="{F7A549D7-2844-422A-8D4F-1FAB867A9694}" vid="{8C059306-29CE-48EE-A8B5-87A3B564F7A5}"/>
    </a:ext>
  </a:extLst>
</a:theme>
</file>

<file path=ppt/theme/theme4.xml><?xml version="1.0" encoding="utf-8"?>
<a:theme xmlns:a="http://schemas.openxmlformats.org/drawingml/2006/main" name="1_ADAD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North-South.potx" id="{F7A549D7-2844-422A-8D4F-1FAB867A9694}" vid="{8C059306-29CE-48EE-A8B5-87A3B564F7A5}"/>
    </a:ext>
  </a:extLst>
</a:theme>
</file>

<file path=ppt/theme/theme5.xml><?xml version="1.0" encoding="utf-8"?>
<a:theme xmlns:a="http://schemas.openxmlformats.org/drawingml/2006/main" name="2_ADAD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North-South.potx" id="{F7A549D7-2844-422A-8D4F-1FAB867A9694}" vid="{8C059306-29CE-48EE-A8B5-87A3B564F7A5}"/>
    </a:ext>
  </a:extLst>
</a:theme>
</file>

<file path=ppt/theme/theme6.xml><?xml version="1.0" encoding="utf-8"?>
<a:theme xmlns:a="http://schemas.openxmlformats.org/drawingml/2006/main" name="3_ADAD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North-South.potx" id="{F7A549D7-2844-422A-8D4F-1FAB867A9694}" vid="{8C059306-29CE-48EE-A8B5-87A3B564F7A5}"/>
    </a:ext>
  </a:extLst>
</a:theme>
</file>

<file path=ppt/theme/theme7.xml><?xml version="1.0" encoding="utf-8"?>
<a:theme xmlns:a="http://schemas.openxmlformats.org/drawingml/2006/main" name="2_AAU Slide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U_Widescreen_Sample.pptx" id="{726F9FF5-C628-4DB6-949A-54C39A389D23}" vid="{AEA919EF-AEDD-45F0-94EE-833B1CB42E3B}"/>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60446</TotalTime>
  <Words>7332</Words>
  <Application>Microsoft Office PowerPoint</Application>
  <PresentationFormat>Widescreen</PresentationFormat>
  <Paragraphs>413</Paragraphs>
  <Slides>52</Slides>
  <Notes>52</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52</vt:i4>
      </vt:variant>
    </vt:vector>
  </HeadingPairs>
  <TitlesOfParts>
    <vt:vector size="65" baseType="lpstr">
      <vt:lpstr>Arial</vt:lpstr>
      <vt:lpstr>Calibri</vt:lpstr>
      <vt:lpstr>Courier New</vt:lpstr>
      <vt:lpstr>Symbol</vt:lpstr>
      <vt:lpstr>Tahoma</vt:lpstr>
      <vt:lpstr>Wingdings</vt:lpstr>
      <vt:lpstr>Office Theme</vt:lpstr>
      <vt:lpstr>1_AAU Slide Master</vt:lpstr>
      <vt:lpstr>ADAD Layout</vt:lpstr>
      <vt:lpstr>1_ADAD Layout</vt:lpstr>
      <vt:lpstr>2_ADAD Layout</vt:lpstr>
      <vt:lpstr>3_ADAD Layout</vt:lpstr>
      <vt:lpstr>2_AAU Slide Master</vt:lpstr>
      <vt:lpstr>How to Pull the CALPADS Operational Data Store Extracts for the Data Drilldown</vt:lpstr>
      <vt:lpstr>Contact Us</vt:lpstr>
      <vt:lpstr>Purpose of Video</vt:lpstr>
      <vt:lpstr>LEA Data Drilldown Center (1)</vt:lpstr>
      <vt:lpstr>LEA Data Drilldown Center (2)</vt:lpstr>
      <vt:lpstr>What are CALPADS Operational Data Store (real time) Extracts?</vt:lpstr>
      <vt:lpstr>Should LEAs ever use the “Active Student” filter option?</vt:lpstr>
      <vt:lpstr>CALPADS Extract Screen</vt:lpstr>
      <vt:lpstr>SSID Enrollment (SENR) Extract</vt:lpstr>
      <vt:lpstr>SENR Purpose and Contents</vt:lpstr>
      <vt:lpstr>SENR – Analyzing Current Year Data</vt:lpstr>
      <vt:lpstr>SENR – Analyzing Prior Year Data</vt:lpstr>
      <vt:lpstr>Student Information (SINF) Extract</vt:lpstr>
      <vt:lpstr>SINF Purpose and Contents</vt:lpstr>
      <vt:lpstr>SINF – Analyzing Current Year Data</vt:lpstr>
      <vt:lpstr>SINF – Analyzing Prior Year Data</vt:lpstr>
      <vt:lpstr>Students with Disabilities Status (SWDS) Extract</vt:lpstr>
      <vt:lpstr>SWDS Purpose and Contents</vt:lpstr>
      <vt:lpstr>SWDS – Things to note…</vt:lpstr>
      <vt:lpstr>SWDS – Analyzing Current Year Data – SWDS w/overlapping enrollment</vt:lpstr>
      <vt:lpstr>SWDS – Analyzing Prior Year Data – SWDS w/overlapping enrollment</vt:lpstr>
      <vt:lpstr>Special Education Meetings (MEET) Extract</vt:lpstr>
      <vt:lpstr>MEET Purpose and Contents</vt:lpstr>
      <vt:lpstr>MEET – Things to note…</vt:lpstr>
      <vt:lpstr>MEET – Analyzing Current Year Data</vt:lpstr>
      <vt:lpstr>MEET – Analyzing Prior Year Data</vt:lpstr>
      <vt:lpstr>Special Education Plan (PLAN) Extract</vt:lpstr>
      <vt:lpstr>PLAN Purpose and Contents</vt:lpstr>
      <vt:lpstr>PLAN – Things to note…</vt:lpstr>
      <vt:lpstr>PLAN – Analyzing Current Year Data</vt:lpstr>
      <vt:lpstr>PLAN – Analyzing Prior Year Data</vt:lpstr>
      <vt:lpstr>Student Program (SPRG) Extract</vt:lpstr>
      <vt:lpstr>SPRG Purpose and Contents</vt:lpstr>
      <vt:lpstr>SPRG – Things to note…</vt:lpstr>
      <vt:lpstr>SPRG – Analyzing Current Year Data</vt:lpstr>
      <vt:lpstr>SPRG – Analyzing Prior Year Data</vt:lpstr>
      <vt:lpstr>Student English Language Acquisition (SELA) Extract</vt:lpstr>
      <vt:lpstr>SELA Purpose and Contents</vt:lpstr>
      <vt:lpstr>SELA – Things to note…</vt:lpstr>
      <vt:lpstr>SELA – Analyzing Current Year Data</vt:lpstr>
      <vt:lpstr>SELA – Analyzing Prior Year Data</vt:lpstr>
      <vt:lpstr>Student Incident Results (SIRS) Extract</vt:lpstr>
      <vt:lpstr>SIRS Purpose and Contents</vt:lpstr>
      <vt:lpstr>SIRS – Things to note…</vt:lpstr>
      <vt:lpstr>SIRS – Analyzing Current Year Data</vt:lpstr>
      <vt:lpstr>SIRS – Analyzing Prior Year Data</vt:lpstr>
      <vt:lpstr>Student Offense (SOFF) Extract</vt:lpstr>
      <vt:lpstr>SOFF Purpose and Contents</vt:lpstr>
      <vt:lpstr>SOFF – Things to note…</vt:lpstr>
      <vt:lpstr>SOFF – Analyzing Current Year Data</vt:lpstr>
      <vt:lpstr>SOFF – Analyzing Prior Year Data</vt:lpstr>
      <vt:lpstr>Resources</vt:lpstr>
    </vt:vector>
  </TitlesOfParts>
  <Company>CA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Jag Calley</dc:creator>
  <cp:lastModifiedBy>MacGavin, Ashley</cp:lastModifiedBy>
  <cp:revision>813</cp:revision>
  <dcterms:created xsi:type="dcterms:W3CDTF">2018-08-07T19:28:22Z</dcterms:created>
  <dcterms:modified xsi:type="dcterms:W3CDTF">2025-09-24T22:52:38Z</dcterms:modified>
</cp:coreProperties>
</file>